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60" r:id="rId2"/>
    <p:sldId id="262" r:id="rId3"/>
    <p:sldId id="266" r:id="rId4"/>
    <p:sldId id="273" r:id="rId5"/>
    <p:sldId id="268" r:id="rId6"/>
    <p:sldId id="300" r:id="rId7"/>
    <p:sldId id="265" r:id="rId8"/>
    <p:sldId id="301" r:id="rId9"/>
    <p:sldId id="269" r:id="rId10"/>
    <p:sldId id="302" r:id="rId11"/>
    <p:sldId id="270" r:id="rId12"/>
    <p:sldId id="303" r:id="rId13"/>
    <p:sldId id="304" r:id="rId14"/>
    <p:sldId id="299" r:id="rId15"/>
    <p:sldId id="264" r:id="rId16"/>
    <p:sldId id="274" r:id="rId17"/>
    <p:sldId id="275" r:id="rId18"/>
    <p:sldId id="276" r:id="rId19"/>
    <p:sldId id="277" r:id="rId20"/>
    <p:sldId id="278" r:id="rId21"/>
    <p:sldId id="279" r:id="rId22"/>
    <p:sldId id="281" r:id="rId23"/>
    <p:sldId id="284" r:id="rId24"/>
    <p:sldId id="285" r:id="rId25"/>
    <p:sldId id="286" r:id="rId26"/>
    <p:sldId id="287" r:id="rId27"/>
    <p:sldId id="288" r:id="rId28"/>
    <p:sldId id="289" r:id="rId29"/>
    <p:sldId id="290" r:id="rId30"/>
    <p:sldId id="291" r:id="rId31"/>
    <p:sldId id="292" r:id="rId32"/>
    <p:sldId id="294" r:id="rId33"/>
    <p:sldId id="295" r:id="rId34"/>
    <p:sldId id="296" r:id="rId35"/>
    <p:sldId id="272" r:id="rId36"/>
  </p:sldIdLst>
  <p:sldSz cx="12192000" cy="6858000"/>
  <p:notesSz cx="6858000" cy="9144000"/>
  <p:embeddedFontLst>
    <p:embeddedFont>
      <p:font typeface="汉仪菱心体简" panose="02010600030101010101" charset="-122"/>
      <p:regular r:id="rId38"/>
    </p:embeddedFont>
    <p:embeddedFont>
      <p:font typeface="汉仪润圆-65简" panose="02010600030101010101" charset="-122"/>
      <p:regular r:id="rId39"/>
    </p:embeddedFont>
    <p:embeddedFont>
      <p:font typeface="汉仪中宋S" panose="02010600030101010101" charset="-122"/>
      <p:regular r:id="rId40"/>
    </p:embeddedFont>
    <p:embeddedFont>
      <p:font typeface="汉仪中宋简" panose="02010600030101010101" charset="-122"/>
      <p:regular r:id="rId41"/>
    </p:embeddedFont>
    <p:embeddedFont>
      <p:font typeface="胡晓波男神体" panose="02010600030101010101" charset="-122"/>
      <p:regular r:id="rId42"/>
    </p:embeddedFont>
    <p:embeddedFont>
      <p:font typeface="隶书" panose="02010509060101010101" pitchFamily="49" charset="-122"/>
      <p:regular r:id="rId43"/>
    </p:embeddedFont>
    <p:embeddedFont>
      <p:font typeface="Calibri" panose="020F0502020204030204" pitchFamily="34" charset="0"/>
      <p:regular r:id="rId44"/>
      <p:bold r:id="rId45"/>
      <p:italic r:id="rId46"/>
      <p:boldItalic r:id="rId47"/>
    </p:embeddedFont>
    <p:embeddedFont>
      <p:font typeface="Helvetica" panose="020B0604020202020204" pitchFamily="34" charset="0"/>
      <p:regular r:id="rId48"/>
      <p:bold r:id="rId49"/>
      <p:italic r:id="rId50"/>
      <p:boldItalic r:id="rId51"/>
    </p:embeddedFont>
    <p:embeddedFont>
      <p:font typeface="等线" panose="02010600030101010101" pitchFamily="2" charset="-122"/>
      <p:regular r:id="rId52"/>
      <p:bold r:id="rId53"/>
    </p:embeddedFont>
    <p:embeddedFont>
      <p:font typeface="等线 Light" panose="02010600030101010101" pitchFamily="2" charset="-122"/>
      <p:regular r:id="rId54"/>
    </p:embeddedFont>
    <p:embeddedFont>
      <p:font typeface="方正姚体" panose="02010601030101010101" pitchFamily="2" charset="-122"/>
      <p:regular r:id="rId55"/>
    </p:embeddedFont>
    <p:embeddedFont>
      <p:font typeface="华文行楷" panose="02010800040101010101" pitchFamily="2" charset="-122"/>
      <p:regular r:id="rId56"/>
    </p:embeddedFont>
    <p:embeddedFont>
      <p:font typeface="微软雅黑" panose="020B0503020204020204" pitchFamily="34" charset="-122"/>
      <p:regular r:id="rId57"/>
      <p:bold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389"/>
    <a:srgbClr val="FAE4D9"/>
    <a:srgbClr val="FEB6B9"/>
    <a:srgbClr val="E5D575"/>
    <a:srgbClr val="ECE19C"/>
    <a:srgbClr val="D9D9D9"/>
    <a:srgbClr val="8AC6D1"/>
    <a:srgbClr val="BBDED7"/>
    <a:srgbClr val="F5F3C2"/>
    <a:srgbClr val="F3F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0" autoAdjust="0"/>
    <p:restoredTop sz="94660"/>
  </p:normalViewPr>
  <p:slideViewPr>
    <p:cSldViewPr snapToGrid="0" showGuides="1">
      <p:cViewPr varScale="1">
        <p:scale>
          <a:sx n="63" d="100"/>
          <a:sy n="63" d="100"/>
        </p:scale>
        <p:origin x="244" y="4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dPt>
            <c:idx val="0"/>
            <c:bubble3D val="0"/>
            <c:spPr>
              <a:solidFill>
                <a:schemeClr val="accent5">
                  <a:shade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C28-4240-BC14-B05243AE5F5F}"/>
              </c:ext>
            </c:extLst>
          </c:dPt>
          <c:dPt>
            <c:idx val="1"/>
            <c:bubble3D val="0"/>
            <c:spPr>
              <a:solidFill>
                <a:schemeClr val="accent5">
                  <a:shade val="7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C28-4240-BC14-B05243AE5F5F}"/>
              </c:ext>
            </c:extLst>
          </c:dPt>
          <c:dPt>
            <c:idx val="2"/>
            <c:bubble3D val="0"/>
            <c:spPr>
              <a:solidFill>
                <a:schemeClr val="accent5">
                  <a:shade val="9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2C28-4240-BC14-B05243AE5F5F}"/>
              </c:ext>
            </c:extLst>
          </c:dPt>
          <c:dPt>
            <c:idx val="3"/>
            <c:bubble3D val="0"/>
            <c:spPr>
              <a:solidFill>
                <a:schemeClr val="accent5">
                  <a:tint val="9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2C28-4240-BC14-B05243AE5F5F}"/>
              </c:ext>
            </c:extLst>
          </c:dPt>
          <c:dPt>
            <c:idx val="4"/>
            <c:bubble3D val="0"/>
            <c:spPr>
              <a:solidFill>
                <a:schemeClr val="accent5">
                  <a:tint val="7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2C28-4240-BC14-B05243AE5F5F}"/>
              </c:ext>
            </c:extLst>
          </c:dPt>
          <c:dPt>
            <c:idx val="5"/>
            <c:bubble3D val="0"/>
            <c:spPr>
              <a:solidFill>
                <a:schemeClr val="accent5">
                  <a:tint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2C28-4240-BC14-B05243AE5F5F}"/>
              </c:ext>
            </c:extLst>
          </c:dPt>
          <c:dLbls>
            <c:dLbl>
              <c:idx val="0"/>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shade val="5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2C28-4240-BC14-B05243AE5F5F}"/>
                </c:ext>
              </c:extLst>
            </c:dLbl>
            <c:dLbl>
              <c:idx val="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shade val="7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2C28-4240-BC14-B05243AE5F5F}"/>
                </c:ext>
              </c:extLst>
            </c:dLbl>
            <c:dLbl>
              <c:idx val="2"/>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shade val="9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2C28-4240-BC14-B05243AE5F5F}"/>
                </c:ext>
              </c:extLst>
            </c:dLbl>
            <c:dLbl>
              <c:idx val="3"/>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tint val="9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2C28-4240-BC14-B05243AE5F5F}"/>
                </c:ext>
              </c:extLst>
            </c:dLbl>
            <c:dLbl>
              <c:idx val="4"/>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tint val="7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2C28-4240-BC14-B05243AE5F5F}"/>
                </c:ext>
              </c:extLst>
            </c:dLbl>
            <c:dLbl>
              <c:idx val="5"/>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tint val="50000"/>
                        </a:schemeClr>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B-2C28-4240-BC14-B05243AE5F5F}"/>
                </c:ext>
              </c:extLst>
            </c:dLbl>
            <c:spPr>
              <a:noFill/>
              <a:ln>
                <a:noFill/>
              </a:ln>
              <a:effectLst/>
            </c:spPr>
            <c:txPr>
              <a:bodyPr rot="0" spcFirstLastPara="0" vertOverflow="ellipsis" vert="horz" wrap="square" lIns="38100" tIns="19050" rIns="38100" bIns="19050" anchor="ctr" anchorCtr="1"/>
              <a:lstStyle/>
              <a:p>
                <a:pPr>
                  <a:defRPr lang="zh-CN" sz="1600" b="1" i="0" u="none" strike="noStrike" kern="1200" spc="0" baseline="0">
                    <a:solidFill>
                      <a:schemeClr val="accent5"/>
                    </a:solidFill>
                    <a:latin typeface="方正姚体" panose="02010601030101010101" pitchFamily="2" charset="-122"/>
                    <a:ea typeface="方正姚体" panose="02010601030101010101" pitchFamily="2" charset="-122"/>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Sheet1!$A$4:$A$9</c:f>
              <c:strCache>
                <c:ptCount val="6"/>
                <c:pt idx="0">
                  <c:v>策划人事</c:v>
                </c:pt>
                <c:pt idx="1">
                  <c:v>财务</c:v>
                </c:pt>
                <c:pt idx="2">
                  <c:v>宣传</c:v>
                </c:pt>
                <c:pt idx="3">
                  <c:v>开发</c:v>
                </c:pt>
                <c:pt idx="4">
                  <c:v>营运维护</c:v>
                </c:pt>
                <c:pt idx="5">
                  <c:v>设计</c:v>
                </c:pt>
              </c:strCache>
            </c:strRef>
          </c:cat>
          <c:val>
            <c:numRef>
              <c:f>Sheet1!$B$4:$B$9</c:f>
              <c:numCache>
                <c:formatCode>General</c:formatCode>
                <c:ptCount val="6"/>
                <c:pt idx="0">
                  <c:v>3</c:v>
                </c:pt>
                <c:pt idx="1">
                  <c:v>3</c:v>
                </c:pt>
                <c:pt idx="2">
                  <c:v>3</c:v>
                </c:pt>
                <c:pt idx="3">
                  <c:v>4</c:v>
                </c:pt>
                <c:pt idx="4">
                  <c:v>4</c:v>
                </c:pt>
                <c:pt idx="5">
                  <c:v>3</c:v>
                </c:pt>
              </c:numCache>
            </c:numRef>
          </c:val>
          <c:extLst>
            <c:ext xmlns:c16="http://schemas.microsoft.com/office/drawing/2014/chart" uri="{C3380CC4-5D6E-409C-BE32-E72D297353CC}">
              <c16:uniqueId val="{0000000C-2C28-4240-BC14-B05243AE5F5F}"/>
            </c:ext>
          </c:extLst>
        </c:ser>
        <c:dLbls>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lang="zh-CN" sz="1600">
          <a:latin typeface="方正姚体" panose="02010601030101010101" pitchFamily="2" charset="-122"/>
          <a:ea typeface="方正姚体" panose="02010601030101010101" pitchFamily="2" charset="-122"/>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ACD8BCC-F8F3-4BD8-A04B-7A800A1C796A}" type="doc">
      <dgm:prSet loTypeId="urn:microsoft.com/office/officeart/2005/8/layout/hierarchy1#1" loCatId="hierarchy" qsTypeId="urn:microsoft.com/office/officeart/2005/8/quickstyle/3d4#1" qsCatId="3D" csTypeId="urn:microsoft.com/office/officeart/2005/8/colors/accent1_2#1" csCatId="accent1" phldr="1"/>
      <dgm:spPr/>
      <dgm:t>
        <a:bodyPr/>
        <a:lstStyle/>
        <a:p>
          <a:endParaRPr lang="zh-CN" altLang="en-US"/>
        </a:p>
      </dgm:t>
    </dgm:pt>
    <dgm:pt modelId="{F069C6FC-8789-45DD-8DB4-CA7DE89C8AAD}">
      <dgm:prSet phldrT="[文本]"/>
      <dgm:spPr/>
      <dgm:t>
        <a:bodyPr/>
        <a:lstStyle/>
        <a:p>
          <a:r>
            <a:rPr lang="zh-CN" altLang="en-US">
              <a:latin typeface="方正姚体" panose="02010601030101010101" pitchFamily="2" charset="-122"/>
              <a:ea typeface="方正姚体" panose="02010601030101010101" pitchFamily="2" charset="-122"/>
            </a:rPr>
            <a:t> 领导层 </a:t>
          </a:r>
        </a:p>
      </dgm:t>
    </dgm:pt>
    <dgm:pt modelId="{9A6431CE-D906-49A8-81B5-DD37620F68FB}" type="parTrans" cxnId="{47BB4179-27D6-454D-ABCF-678101916F17}">
      <dgm:prSet/>
      <dgm:spPr/>
      <dgm:t>
        <a:bodyPr/>
        <a:lstStyle/>
        <a:p>
          <a:endParaRPr lang="zh-CN" altLang="en-US">
            <a:latin typeface="方正姚体" panose="02010601030101010101" pitchFamily="2" charset="-122"/>
            <a:ea typeface="方正姚体" panose="02010601030101010101" pitchFamily="2" charset="-122"/>
          </a:endParaRPr>
        </a:p>
      </dgm:t>
    </dgm:pt>
    <dgm:pt modelId="{BD625B60-FCD1-44D8-9C1F-F9D0067E1FD8}" type="sibTrans" cxnId="{47BB4179-27D6-454D-ABCF-678101916F17}">
      <dgm:prSet/>
      <dgm:spPr/>
      <dgm:t>
        <a:bodyPr/>
        <a:lstStyle/>
        <a:p>
          <a:endParaRPr lang="zh-CN" altLang="en-US">
            <a:latin typeface="方正姚体" panose="02010601030101010101" pitchFamily="2" charset="-122"/>
            <a:ea typeface="方正姚体" panose="02010601030101010101" pitchFamily="2" charset="-122"/>
          </a:endParaRPr>
        </a:p>
      </dgm:t>
    </dgm:pt>
    <dgm:pt modelId="{DC3407D0-3C23-4FBC-9F9E-83E1DADCB37E}">
      <dgm:prSet phldrT="[文本]"/>
      <dgm:spPr/>
      <dgm:t>
        <a:bodyPr/>
        <a:lstStyle/>
        <a:p>
          <a:r>
            <a:rPr lang="zh-CN" altLang="en-US">
              <a:latin typeface="方正姚体" panose="02010601030101010101" pitchFamily="2" charset="-122"/>
              <a:ea typeface="方正姚体" panose="02010601030101010101" pitchFamily="2" charset="-122"/>
            </a:rPr>
            <a:t>    管理部门</a:t>
          </a:r>
        </a:p>
      </dgm:t>
    </dgm:pt>
    <dgm:pt modelId="{D8AD4740-D5D9-4D6A-B13F-04912B402A00}" type="parTrans" cxnId="{947DFC36-85E7-47D3-BAFA-4ED049B04F8E}">
      <dgm:prSet/>
      <dgm:spPr/>
      <dgm:t>
        <a:bodyPr/>
        <a:lstStyle/>
        <a:p>
          <a:endParaRPr lang="zh-CN" altLang="en-US">
            <a:latin typeface="方正姚体" panose="02010601030101010101" pitchFamily="2" charset="-122"/>
            <a:ea typeface="方正姚体" panose="02010601030101010101" pitchFamily="2" charset="-122"/>
          </a:endParaRPr>
        </a:p>
      </dgm:t>
    </dgm:pt>
    <dgm:pt modelId="{3A819835-AFD4-41E6-AC7C-E991296A2D02}" type="sibTrans" cxnId="{947DFC36-85E7-47D3-BAFA-4ED049B04F8E}">
      <dgm:prSet/>
      <dgm:spPr/>
      <dgm:t>
        <a:bodyPr/>
        <a:lstStyle/>
        <a:p>
          <a:endParaRPr lang="zh-CN" altLang="en-US">
            <a:latin typeface="方正姚体" panose="02010601030101010101" pitchFamily="2" charset="-122"/>
            <a:ea typeface="方正姚体" panose="02010601030101010101" pitchFamily="2" charset="-122"/>
          </a:endParaRPr>
        </a:p>
      </dgm:t>
    </dgm:pt>
    <dgm:pt modelId="{415E1672-F9B9-424E-AF64-61CBAED6C988}">
      <dgm:prSet phldrT="[文本]"/>
      <dgm:spPr/>
      <dgm:t>
        <a:bodyPr/>
        <a:lstStyle/>
        <a:p>
          <a:r>
            <a:rPr lang="zh-CN" altLang="en-US">
              <a:latin typeface="方正姚体" panose="02010601030101010101" pitchFamily="2" charset="-122"/>
              <a:ea typeface="方正姚体" panose="02010601030101010101" pitchFamily="2" charset="-122"/>
            </a:rPr>
            <a:t>策划人事</a:t>
          </a:r>
        </a:p>
      </dgm:t>
    </dgm:pt>
    <dgm:pt modelId="{F2EAB31E-48A3-4452-B9FB-4F88047198C4}" type="parTrans" cxnId="{C57EFE9F-2933-4B12-BC85-B69FDC35BC23}">
      <dgm:prSet/>
      <dgm:spPr/>
      <dgm:t>
        <a:bodyPr/>
        <a:lstStyle/>
        <a:p>
          <a:endParaRPr lang="zh-CN" altLang="en-US">
            <a:latin typeface="方正姚体" panose="02010601030101010101" pitchFamily="2" charset="-122"/>
            <a:ea typeface="方正姚体" panose="02010601030101010101" pitchFamily="2" charset="-122"/>
          </a:endParaRPr>
        </a:p>
      </dgm:t>
    </dgm:pt>
    <dgm:pt modelId="{DE3F285D-434B-4844-9926-7AA8D4F17B6C}" type="sibTrans" cxnId="{C57EFE9F-2933-4B12-BC85-B69FDC35BC23}">
      <dgm:prSet/>
      <dgm:spPr/>
      <dgm:t>
        <a:bodyPr/>
        <a:lstStyle/>
        <a:p>
          <a:endParaRPr lang="zh-CN" altLang="en-US">
            <a:latin typeface="方正姚体" panose="02010601030101010101" pitchFamily="2" charset="-122"/>
            <a:ea typeface="方正姚体" panose="02010601030101010101" pitchFamily="2" charset="-122"/>
          </a:endParaRPr>
        </a:p>
      </dgm:t>
    </dgm:pt>
    <dgm:pt modelId="{34A58610-8228-4111-BCC0-E7D0FACBFBFE}">
      <dgm:prSet phldrT="[文本]"/>
      <dgm:spPr/>
      <dgm:t>
        <a:bodyPr/>
        <a:lstStyle/>
        <a:p>
          <a:r>
            <a:rPr lang="zh-CN" altLang="en-US">
              <a:latin typeface="方正姚体" panose="02010601030101010101" pitchFamily="2" charset="-122"/>
              <a:ea typeface="方正姚体" panose="02010601030101010101" pitchFamily="2" charset="-122"/>
            </a:rPr>
            <a:t>财务部门</a:t>
          </a:r>
        </a:p>
      </dgm:t>
    </dgm:pt>
    <dgm:pt modelId="{7F811D7A-09B6-42F7-B40A-E592D4F1DB4B}" type="parTrans" cxnId="{31A68CFB-5269-4229-8BE4-2B306A7B52C5}">
      <dgm:prSet/>
      <dgm:spPr/>
      <dgm:t>
        <a:bodyPr/>
        <a:lstStyle/>
        <a:p>
          <a:endParaRPr lang="zh-CN" altLang="en-US">
            <a:latin typeface="方正姚体" panose="02010601030101010101" pitchFamily="2" charset="-122"/>
            <a:ea typeface="方正姚体" panose="02010601030101010101" pitchFamily="2" charset="-122"/>
          </a:endParaRPr>
        </a:p>
      </dgm:t>
    </dgm:pt>
    <dgm:pt modelId="{88769F9F-5A40-4D85-B193-D37FDB718F4C}" type="sibTrans" cxnId="{31A68CFB-5269-4229-8BE4-2B306A7B52C5}">
      <dgm:prSet/>
      <dgm:spPr/>
      <dgm:t>
        <a:bodyPr/>
        <a:lstStyle/>
        <a:p>
          <a:endParaRPr lang="zh-CN" altLang="en-US">
            <a:latin typeface="方正姚体" panose="02010601030101010101" pitchFamily="2" charset="-122"/>
            <a:ea typeface="方正姚体" panose="02010601030101010101" pitchFamily="2" charset="-122"/>
          </a:endParaRPr>
        </a:p>
      </dgm:t>
    </dgm:pt>
    <dgm:pt modelId="{E49370F7-85C9-485A-8648-1DDE6185B8DB}">
      <dgm:prSet phldrT="[文本]"/>
      <dgm:spPr/>
      <dgm:t>
        <a:bodyPr/>
        <a:lstStyle/>
        <a:p>
          <a:r>
            <a:rPr lang="zh-CN" altLang="en-US">
              <a:latin typeface="方正姚体" panose="02010601030101010101" pitchFamily="2" charset="-122"/>
              <a:ea typeface="方正姚体" panose="02010601030101010101" pitchFamily="2" charset="-122"/>
            </a:rPr>
            <a:t>      技术部门</a:t>
          </a:r>
        </a:p>
      </dgm:t>
    </dgm:pt>
    <dgm:pt modelId="{6FD48741-48B8-4C21-9391-667167BF7FB5}" type="parTrans" cxnId="{BC074450-D34F-4540-B096-C643B1AF124B}">
      <dgm:prSet/>
      <dgm:spPr/>
      <dgm:t>
        <a:bodyPr/>
        <a:lstStyle/>
        <a:p>
          <a:endParaRPr lang="zh-CN" altLang="en-US">
            <a:latin typeface="方正姚体" panose="02010601030101010101" pitchFamily="2" charset="-122"/>
            <a:ea typeface="方正姚体" panose="02010601030101010101" pitchFamily="2" charset="-122"/>
          </a:endParaRPr>
        </a:p>
      </dgm:t>
    </dgm:pt>
    <dgm:pt modelId="{460E6F75-4814-49D5-B18F-32D5865D59BE}" type="sibTrans" cxnId="{BC074450-D34F-4540-B096-C643B1AF124B}">
      <dgm:prSet/>
      <dgm:spPr/>
      <dgm:t>
        <a:bodyPr/>
        <a:lstStyle/>
        <a:p>
          <a:endParaRPr lang="zh-CN" altLang="en-US">
            <a:latin typeface="方正姚体" panose="02010601030101010101" pitchFamily="2" charset="-122"/>
            <a:ea typeface="方正姚体" panose="02010601030101010101" pitchFamily="2" charset="-122"/>
          </a:endParaRPr>
        </a:p>
      </dgm:t>
    </dgm:pt>
    <dgm:pt modelId="{0A7D50D0-49D3-4E3C-90D6-87A64157465D}">
      <dgm:prSet phldrT="[文本]"/>
      <dgm:spPr/>
      <dgm:t>
        <a:bodyPr/>
        <a:lstStyle/>
        <a:p>
          <a:r>
            <a:rPr lang="zh-CN" altLang="en-US">
              <a:latin typeface="方正姚体" panose="02010601030101010101" pitchFamily="2" charset="-122"/>
              <a:ea typeface="方正姚体" panose="02010601030101010101" pitchFamily="2" charset="-122"/>
            </a:rPr>
            <a:t>开发部门</a:t>
          </a:r>
        </a:p>
      </dgm:t>
    </dgm:pt>
    <dgm:pt modelId="{9CE454D0-821D-4221-8DAF-D28E5EA4CFDF}" type="parTrans" cxnId="{B6311241-E2D6-4158-BE74-9FD64108745C}">
      <dgm:prSet/>
      <dgm:spPr/>
      <dgm:t>
        <a:bodyPr/>
        <a:lstStyle/>
        <a:p>
          <a:endParaRPr lang="zh-CN" altLang="en-US">
            <a:latin typeface="方正姚体" panose="02010601030101010101" pitchFamily="2" charset="-122"/>
            <a:ea typeface="方正姚体" panose="02010601030101010101" pitchFamily="2" charset="-122"/>
          </a:endParaRPr>
        </a:p>
      </dgm:t>
    </dgm:pt>
    <dgm:pt modelId="{9CD72C9A-61CC-420A-B11D-0256B4F96395}" type="sibTrans" cxnId="{B6311241-E2D6-4158-BE74-9FD64108745C}">
      <dgm:prSet/>
      <dgm:spPr/>
      <dgm:t>
        <a:bodyPr/>
        <a:lstStyle/>
        <a:p>
          <a:endParaRPr lang="zh-CN" altLang="en-US">
            <a:latin typeface="方正姚体" panose="02010601030101010101" pitchFamily="2" charset="-122"/>
            <a:ea typeface="方正姚体" panose="02010601030101010101" pitchFamily="2" charset="-122"/>
          </a:endParaRPr>
        </a:p>
      </dgm:t>
    </dgm:pt>
    <dgm:pt modelId="{C297E059-F757-44FD-BC1E-6DF30AF5DF89}">
      <dgm:prSet/>
      <dgm:spPr/>
      <dgm:t>
        <a:bodyPr/>
        <a:lstStyle/>
        <a:p>
          <a:r>
            <a:rPr lang="zh-CN" altLang="en-US">
              <a:latin typeface="方正姚体" panose="02010601030101010101" pitchFamily="2" charset="-122"/>
              <a:ea typeface="方正姚体" panose="02010601030101010101" pitchFamily="2" charset="-122"/>
            </a:rPr>
            <a:t>运营维护部门</a:t>
          </a:r>
        </a:p>
      </dgm:t>
    </dgm:pt>
    <dgm:pt modelId="{0DCDEE19-A1B5-42F2-B591-45D7B604E482}" type="parTrans" cxnId="{B837BEC5-3FB4-4FF6-BEB7-7D26946F6A7C}">
      <dgm:prSet/>
      <dgm:spPr/>
      <dgm:t>
        <a:bodyPr/>
        <a:lstStyle/>
        <a:p>
          <a:endParaRPr lang="zh-CN" altLang="en-US">
            <a:latin typeface="方正姚体" panose="02010601030101010101" pitchFamily="2" charset="-122"/>
            <a:ea typeface="方正姚体" panose="02010601030101010101" pitchFamily="2" charset="-122"/>
          </a:endParaRPr>
        </a:p>
      </dgm:t>
    </dgm:pt>
    <dgm:pt modelId="{FBF2DBD1-19E4-4308-8C39-1F6A35683DD5}" type="sibTrans" cxnId="{B837BEC5-3FB4-4FF6-BEB7-7D26946F6A7C}">
      <dgm:prSet/>
      <dgm:spPr/>
      <dgm:t>
        <a:bodyPr/>
        <a:lstStyle/>
        <a:p>
          <a:endParaRPr lang="zh-CN" altLang="en-US">
            <a:latin typeface="方正姚体" panose="02010601030101010101" pitchFamily="2" charset="-122"/>
            <a:ea typeface="方正姚体" panose="02010601030101010101" pitchFamily="2" charset="-122"/>
          </a:endParaRPr>
        </a:p>
      </dgm:t>
    </dgm:pt>
    <dgm:pt modelId="{CFE2FC6E-4BA4-44FD-82F0-B5D042F5DA13}">
      <dgm:prSet/>
      <dgm:spPr/>
      <dgm:t>
        <a:bodyPr/>
        <a:lstStyle/>
        <a:p>
          <a:r>
            <a:rPr lang="zh-CN" altLang="en-US">
              <a:latin typeface="方正姚体" panose="02010601030101010101" pitchFamily="2" charset="-122"/>
              <a:ea typeface="方正姚体" panose="02010601030101010101" pitchFamily="2" charset="-122"/>
            </a:rPr>
            <a:t>设计部门</a:t>
          </a:r>
        </a:p>
      </dgm:t>
    </dgm:pt>
    <dgm:pt modelId="{16C29A3F-7FD1-4EC1-A7F9-00695024D2CC}" type="parTrans" cxnId="{0332EF9B-360E-4EBB-88BD-9624E1580CD4}">
      <dgm:prSet/>
      <dgm:spPr/>
      <dgm:t>
        <a:bodyPr/>
        <a:lstStyle/>
        <a:p>
          <a:endParaRPr lang="zh-CN" altLang="en-US">
            <a:latin typeface="方正姚体" panose="02010601030101010101" pitchFamily="2" charset="-122"/>
            <a:ea typeface="方正姚体" panose="02010601030101010101" pitchFamily="2" charset="-122"/>
          </a:endParaRPr>
        </a:p>
      </dgm:t>
    </dgm:pt>
    <dgm:pt modelId="{95C3A5C9-A414-4FBF-A6E3-AF20E5B6EE07}" type="sibTrans" cxnId="{0332EF9B-360E-4EBB-88BD-9624E1580CD4}">
      <dgm:prSet/>
      <dgm:spPr/>
      <dgm:t>
        <a:bodyPr/>
        <a:lstStyle/>
        <a:p>
          <a:endParaRPr lang="zh-CN" altLang="en-US">
            <a:latin typeface="方正姚体" panose="02010601030101010101" pitchFamily="2" charset="-122"/>
            <a:ea typeface="方正姚体" panose="02010601030101010101" pitchFamily="2" charset="-122"/>
          </a:endParaRPr>
        </a:p>
      </dgm:t>
    </dgm:pt>
    <dgm:pt modelId="{4CD88C34-D675-4048-8E6F-E4EAFE197B17}">
      <dgm:prSet/>
      <dgm:spPr/>
      <dgm:t>
        <a:bodyPr/>
        <a:lstStyle/>
        <a:p>
          <a:r>
            <a:rPr lang="zh-CN" altLang="en-US">
              <a:latin typeface="方正姚体" panose="02010601030101010101" pitchFamily="2" charset="-122"/>
              <a:ea typeface="方正姚体" panose="02010601030101010101" pitchFamily="2" charset="-122"/>
            </a:rPr>
            <a:t>宣传部门</a:t>
          </a:r>
        </a:p>
      </dgm:t>
    </dgm:pt>
    <dgm:pt modelId="{E1D1FFFE-6148-49E1-803C-5E3B59A43A81}" type="parTrans" cxnId="{80339705-C8F1-4647-A780-9B7B5319314F}">
      <dgm:prSet/>
      <dgm:spPr/>
      <dgm:t>
        <a:bodyPr/>
        <a:lstStyle/>
        <a:p>
          <a:endParaRPr lang="zh-CN" altLang="en-US">
            <a:latin typeface="方正姚体" panose="02010601030101010101" pitchFamily="2" charset="-122"/>
            <a:ea typeface="方正姚体" panose="02010601030101010101" pitchFamily="2" charset="-122"/>
          </a:endParaRPr>
        </a:p>
      </dgm:t>
    </dgm:pt>
    <dgm:pt modelId="{3928DF9C-1961-4CE2-A03E-985CA4D0F147}" type="sibTrans" cxnId="{80339705-C8F1-4647-A780-9B7B5319314F}">
      <dgm:prSet/>
      <dgm:spPr/>
      <dgm:t>
        <a:bodyPr/>
        <a:lstStyle/>
        <a:p>
          <a:endParaRPr lang="zh-CN" altLang="en-US">
            <a:latin typeface="方正姚体" panose="02010601030101010101" pitchFamily="2" charset="-122"/>
            <a:ea typeface="方正姚体" panose="02010601030101010101" pitchFamily="2" charset="-122"/>
          </a:endParaRPr>
        </a:p>
      </dgm:t>
    </dgm:pt>
    <dgm:pt modelId="{5C3B94F8-A59E-4971-BE32-4640D084B26E}" type="pres">
      <dgm:prSet presAssocID="{BACD8BCC-F8F3-4BD8-A04B-7A800A1C796A}" presName="hierChild1" presStyleCnt="0">
        <dgm:presLayoutVars>
          <dgm:chPref val="1"/>
          <dgm:dir/>
          <dgm:animOne val="branch"/>
          <dgm:animLvl val="lvl"/>
          <dgm:resizeHandles/>
        </dgm:presLayoutVars>
      </dgm:prSet>
      <dgm:spPr/>
    </dgm:pt>
    <dgm:pt modelId="{E446F2F8-79F2-4679-B8D3-8C2F90E2B6CC}" type="pres">
      <dgm:prSet presAssocID="{F069C6FC-8789-45DD-8DB4-CA7DE89C8AAD}" presName="hierRoot1" presStyleCnt="0"/>
      <dgm:spPr/>
    </dgm:pt>
    <dgm:pt modelId="{462C98AA-68CD-47FC-BD73-1E7B5230898F}" type="pres">
      <dgm:prSet presAssocID="{F069C6FC-8789-45DD-8DB4-CA7DE89C8AAD}" presName="composite" presStyleCnt="0"/>
      <dgm:spPr/>
    </dgm:pt>
    <dgm:pt modelId="{D9680D63-6402-401B-86F3-56E7EF2D2EA6}" type="pres">
      <dgm:prSet presAssocID="{F069C6FC-8789-45DD-8DB4-CA7DE89C8AAD}" presName="background" presStyleLbl="node0" presStyleIdx="0" presStyleCnt="1"/>
      <dgm:spPr/>
    </dgm:pt>
    <dgm:pt modelId="{4FEEAE1C-CBD5-406F-BD22-0D98FADEB7CE}" type="pres">
      <dgm:prSet presAssocID="{F069C6FC-8789-45DD-8DB4-CA7DE89C8AAD}" presName="text" presStyleLbl="fgAcc0" presStyleIdx="0" presStyleCnt="1" custScaleX="121103" custScaleY="71584" custLinFactNeighborX="-869">
        <dgm:presLayoutVars>
          <dgm:chPref val="3"/>
        </dgm:presLayoutVars>
      </dgm:prSet>
      <dgm:spPr/>
    </dgm:pt>
    <dgm:pt modelId="{D926B695-0BA4-40CB-8791-9EF9B843518C}" type="pres">
      <dgm:prSet presAssocID="{F069C6FC-8789-45DD-8DB4-CA7DE89C8AAD}" presName="hierChild2" presStyleCnt="0"/>
      <dgm:spPr/>
    </dgm:pt>
    <dgm:pt modelId="{6E47F228-F009-43B5-9DF2-F596E0C9A908}" type="pres">
      <dgm:prSet presAssocID="{D8AD4740-D5D9-4D6A-B13F-04912B402A00}" presName="Name10" presStyleLbl="parChTrans1D2" presStyleIdx="0" presStyleCnt="2"/>
      <dgm:spPr/>
    </dgm:pt>
    <dgm:pt modelId="{D5F0A780-D846-4920-908C-C55948D42155}" type="pres">
      <dgm:prSet presAssocID="{DC3407D0-3C23-4FBC-9F9E-83E1DADCB37E}" presName="hierRoot2" presStyleCnt="0"/>
      <dgm:spPr/>
    </dgm:pt>
    <dgm:pt modelId="{67C38001-7681-44E0-BEF6-F064E8C0D6EA}" type="pres">
      <dgm:prSet presAssocID="{DC3407D0-3C23-4FBC-9F9E-83E1DADCB37E}" presName="composite2" presStyleCnt="0"/>
      <dgm:spPr/>
    </dgm:pt>
    <dgm:pt modelId="{8A0A6584-FE64-4500-BE12-FD5F90EA7941}" type="pres">
      <dgm:prSet presAssocID="{DC3407D0-3C23-4FBC-9F9E-83E1DADCB37E}" presName="background2" presStyleLbl="node2" presStyleIdx="0" presStyleCnt="2"/>
      <dgm:spPr/>
    </dgm:pt>
    <dgm:pt modelId="{0E194F1A-2EF7-42DF-8304-005785F2BAF1}" type="pres">
      <dgm:prSet presAssocID="{DC3407D0-3C23-4FBC-9F9E-83E1DADCB37E}" presName="text2" presStyleLbl="fgAcc2" presStyleIdx="0" presStyleCnt="2" custScaleX="149778">
        <dgm:presLayoutVars>
          <dgm:chPref val="3"/>
        </dgm:presLayoutVars>
      </dgm:prSet>
      <dgm:spPr/>
    </dgm:pt>
    <dgm:pt modelId="{C406A74F-621B-42CF-B5AB-C3B0E9481A04}" type="pres">
      <dgm:prSet presAssocID="{DC3407D0-3C23-4FBC-9F9E-83E1DADCB37E}" presName="hierChild3" presStyleCnt="0"/>
      <dgm:spPr/>
    </dgm:pt>
    <dgm:pt modelId="{99350C40-8707-4125-8113-3FED459362A0}" type="pres">
      <dgm:prSet presAssocID="{F2EAB31E-48A3-4452-B9FB-4F88047198C4}" presName="Name17" presStyleLbl="parChTrans1D3" presStyleIdx="0" presStyleCnt="6"/>
      <dgm:spPr/>
    </dgm:pt>
    <dgm:pt modelId="{DF56B7C8-EB4D-49B9-8C3A-503CBC5BB203}" type="pres">
      <dgm:prSet presAssocID="{415E1672-F9B9-424E-AF64-61CBAED6C988}" presName="hierRoot3" presStyleCnt="0"/>
      <dgm:spPr/>
    </dgm:pt>
    <dgm:pt modelId="{89A3B3BB-8E48-4E4F-9C45-94461F065181}" type="pres">
      <dgm:prSet presAssocID="{415E1672-F9B9-424E-AF64-61CBAED6C988}" presName="composite3" presStyleCnt="0"/>
      <dgm:spPr/>
    </dgm:pt>
    <dgm:pt modelId="{15B9D885-8D92-4BE6-914A-2270FD9CD411}" type="pres">
      <dgm:prSet presAssocID="{415E1672-F9B9-424E-AF64-61CBAED6C988}" presName="background3" presStyleLbl="node3" presStyleIdx="0" presStyleCnt="6"/>
      <dgm:spPr/>
    </dgm:pt>
    <dgm:pt modelId="{CD1F0998-72CE-4C51-B806-19FB12E16C26}" type="pres">
      <dgm:prSet presAssocID="{415E1672-F9B9-424E-AF64-61CBAED6C988}" presName="text3" presStyleLbl="fgAcc3" presStyleIdx="0" presStyleCnt="6">
        <dgm:presLayoutVars>
          <dgm:chPref val="3"/>
        </dgm:presLayoutVars>
      </dgm:prSet>
      <dgm:spPr/>
    </dgm:pt>
    <dgm:pt modelId="{20FC9878-09D7-423C-9F6A-03A66B90D1D7}" type="pres">
      <dgm:prSet presAssocID="{415E1672-F9B9-424E-AF64-61CBAED6C988}" presName="hierChild4" presStyleCnt="0"/>
      <dgm:spPr/>
    </dgm:pt>
    <dgm:pt modelId="{531B9FC7-111F-4FB7-B9DD-1BDD04268D9B}" type="pres">
      <dgm:prSet presAssocID="{7F811D7A-09B6-42F7-B40A-E592D4F1DB4B}" presName="Name17" presStyleLbl="parChTrans1D3" presStyleIdx="1" presStyleCnt="6"/>
      <dgm:spPr/>
    </dgm:pt>
    <dgm:pt modelId="{EB55855B-BE1A-40E1-98BD-46DE45225D52}" type="pres">
      <dgm:prSet presAssocID="{34A58610-8228-4111-BCC0-E7D0FACBFBFE}" presName="hierRoot3" presStyleCnt="0"/>
      <dgm:spPr/>
    </dgm:pt>
    <dgm:pt modelId="{D6B20571-5C9E-4EC8-8BED-20BD9BB93282}" type="pres">
      <dgm:prSet presAssocID="{34A58610-8228-4111-BCC0-E7D0FACBFBFE}" presName="composite3" presStyleCnt="0"/>
      <dgm:spPr/>
    </dgm:pt>
    <dgm:pt modelId="{C89785AE-3EE2-450C-955D-A50B2459FAE9}" type="pres">
      <dgm:prSet presAssocID="{34A58610-8228-4111-BCC0-E7D0FACBFBFE}" presName="background3" presStyleLbl="node3" presStyleIdx="1" presStyleCnt="6"/>
      <dgm:spPr/>
    </dgm:pt>
    <dgm:pt modelId="{CA165E78-2822-4FAC-854D-5681C286213D}" type="pres">
      <dgm:prSet presAssocID="{34A58610-8228-4111-BCC0-E7D0FACBFBFE}" presName="text3" presStyleLbl="fgAcc3" presStyleIdx="1" presStyleCnt="6">
        <dgm:presLayoutVars>
          <dgm:chPref val="3"/>
        </dgm:presLayoutVars>
      </dgm:prSet>
      <dgm:spPr/>
    </dgm:pt>
    <dgm:pt modelId="{C9A711AB-FACD-4007-9332-672D1D48736E}" type="pres">
      <dgm:prSet presAssocID="{34A58610-8228-4111-BCC0-E7D0FACBFBFE}" presName="hierChild4" presStyleCnt="0"/>
      <dgm:spPr/>
    </dgm:pt>
    <dgm:pt modelId="{4E7F3C1D-9369-4124-B423-1F89C4EDC616}" type="pres">
      <dgm:prSet presAssocID="{E1D1FFFE-6148-49E1-803C-5E3B59A43A81}" presName="Name17" presStyleLbl="parChTrans1D3" presStyleIdx="2" presStyleCnt="6"/>
      <dgm:spPr/>
    </dgm:pt>
    <dgm:pt modelId="{96ACEBFC-1ACF-4589-B735-F3A1BFAAFBF4}" type="pres">
      <dgm:prSet presAssocID="{4CD88C34-D675-4048-8E6F-E4EAFE197B17}" presName="hierRoot3" presStyleCnt="0"/>
      <dgm:spPr/>
    </dgm:pt>
    <dgm:pt modelId="{DFE2F3D7-5BB4-4DC0-B4D3-AFB5DD402ABD}" type="pres">
      <dgm:prSet presAssocID="{4CD88C34-D675-4048-8E6F-E4EAFE197B17}" presName="composite3" presStyleCnt="0"/>
      <dgm:spPr/>
    </dgm:pt>
    <dgm:pt modelId="{9A6B7175-AF59-4D9C-B677-F88AED34C18A}" type="pres">
      <dgm:prSet presAssocID="{4CD88C34-D675-4048-8E6F-E4EAFE197B17}" presName="background3" presStyleLbl="node3" presStyleIdx="2" presStyleCnt="6"/>
      <dgm:spPr/>
    </dgm:pt>
    <dgm:pt modelId="{074DAF7A-CF21-4D3A-AE4F-09E96CE98189}" type="pres">
      <dgm:prSet presAssocID="{4CD88C34-D675-4048-8E6F-E4EAFE197B17}" presName="text3" presStyleLbl="fgAcc3" presStyleIdx="2" presStyleCnt="6">
        <dgm:presLayoutVars>
          <dgm:chPref val="3"/>
        </dgm:presLayoutVars>
      </dgm:prSet>
      <dgm:spPr/>
    </dgm:pt>
    <dgm:pt modelId="{039323FF-519B-41CC-A39C-08A440F0F706}" type="pres">
      <dgm:prSet presAssocID="{4CD88C34-D675-4048-8E6F-E4EAFE197B17}" presName="hierChild4" presStyleCnt="0"/>
      <dgm:spPr/>
    </dgm:pt>
    <dgm:pt modelId="{BCE3A533-8D91-4AED-BCE8-EA82D7814A23}" type="pres">
      <dgm:prSet presAssocID="{6FD48741-48B8-4C21-9391-667167BF7FB5}" presName="Name10" presStyleLbl="parChTrans1D2" presStyleIdx="1" presStyleCnt="2"/>
      <dgm:spPr/>
    </dgm:pt>
    <dgm:pt modelId="{95567198-839E-4F37-9422-10FB6FCFB47F}" type="pres">
      <dgm:prSet presAssocID="{E49370F7-85C9-485A-8648-1DDE6185B8DB}" presName="hierRoot2" presStyleCnt="0"/>
      <dgm:spPr/>
    </dgm:pt>
    <dgm:pt modelId="{A138C114-8EA2-4F86-96E1-A47CE7B85929}" type="pres">
      <dgm:prSet presAssocID="{E49370F7-85C9-485A-8648-1DDE6185B8DB}" presName="composite2" presStyleCnt="0"/>
      <dgm:spPr/>
    </dgm:pt>
    <dgm:pt modelId="{7745BC9A-CE32-4A7C-B932-5FA43E70965F}" type="pres">
      <dgm:prSet presAssocID="{E49370F7-85C9-485A-8648-1DDE6185B8DB}" presName="background2" presStyleLbl="node2" presStyleIdx="1" presStyleCnt="2"/>
      <dgm:spPr/>
    </dgm:pt>
    <dgm:pt modelId="{362910EF-1C71-4CD8-B04D-B9B34EFC9258}" type="pres">
      <dgm:prSet presAssocID="{E49370F7-85C9-485A-8648-1DDE6185B8DB}" presName="text2" presStyleLbl="fgAcc2" presStyleIdx="1" presStyleCnt="2" custScaleX="148758" custScaleY="98767">
        <dgm:presLayoutVars>
          <dgm:chPref val="3"/>
        </dgm:presLayoutVars>
      </dgm:prSet>
      <dgm:spPr/>
    </dgm:pt>
    <dgm:pt modelId="{7F4EB284-3EEB-4187-B78B-3086DBB4794A}" type="pres">
      <dgm:prSet presAssocID="{E49370F7-85C9-485A-8648-1DDE6185B8DB}" presName="hierChild3" presStyleCnt="0"/>
      <dgm:spPr/>
    </dgm:pt>
    <dgm:pt modelId="{D162BD89-F69B-4183-85F9-6BE68F061C3C}" type="pres">
      <dgm:prSet presAssocID="{9CE454D0-821D-4221-8DAF-D28E5EA4CFDF}" presName="Name17" presStyleLbl="parChTrans1D3" presStyleIdx="3" presStyleCnt="6"/>
      <dgm:spPr/>
    </dgm:pt>
    <dgm:pt modelId="{EBB0162E-F1C5-4C98-B50F-C590EC0F6B9F}" type="pres">
      <dgm:prSet presAssocID="{0A7D50D0-49D3-4E3C-90D6-87A64157465D}" presName="hierRoot3" presStyleCnt="0"/>
      <dgm:spPr/>
    </dgm:pt>
    <dgm:pt modelId="{0A7C6E68-9FBF-4B64-986C-BEC00DE34E19}" type="pres">
      <dgm:prSet presAssocID="{0A7D50D0-49D3-4E3C-90D6-87A64157465D}" presName="composite3" presStyleCnt="0"/>
      <dgm:spPr/>
    </dgm:pt>
    <dgm:pt modelId="{F98A09A0-C4EE-48B5-A359-B898F7C167C4}" type="pres">
      <dgm:prSet presAssocID="{0A7D50D0-49D3-4E3C-90D6-87A64157465D}" presName="background3" presStyleLbl="node3" presStyleIdx="3" presStyleCnt="6"/>
      <dgm:spPr/>
    </dgm:pt>
    <dgm:pt modelId="{E642D460-3BAD-4491-AFA5-5FC2806E914B}" type="pres">
      <dgm:prSet presAssocID="{0A7D50D0-49D3-4E3C-90D6-87A64157465D}" presName="text3" presStyleLbl="fgAcc3" presStyleIdx="3" presStyleCnt="6">
        <dgm:presLayoutVars>
          <dgm:chPref val="3"/>
        </dgm:presLayoutVars>
      </dgm:prSet>
      <dgm:spPr/>
    </dgm:pt>
    <dgm:pt modelId="{9A9CAFE5-CA9B-444D-B049-CBCFAE3632CE}" type="pres">
      <dgm:prSet presAssocID="{0A7D50D0-49D3-4E3C-90D6-87A64157465D}" presName="hierChild4" presStyleCnt="0"/>
      <dgm:spPr/>
    </dgm:pt>
    <dgm:pt modelId="{419FB9FF-9440-42EB-AB82-53C70FC540B0}" type="pres">
      <dgm:prSet presAssocID="{0DCDEE19-A1B5-42F2-B591-45D7B604E482}" presName="Name17" presStyleLbl="parChTrans1D3" presStyleIdx="4" presStyleCnt="6"/>
      <dgm:spPr/>
    </dgm:pt>
    <dgm:pt modelId="{1E315A07-2D23-4274-B89A-42BDE0D50FA4}" type="pres">
      <dgm:prSet presAssocID="{C297E059-F757-44FD-BC1E-6DF30AF5DF89}" presName="hierRoot3" presStyleCnt="0"/>
      <dgm:spPr/>
    </dgm:pt>
    <dgm:pt modelId="{12FC5129-28B0-49B7-A22D-163BA1F90E88}" type="pres">
      <dgm:prSet presAssocID="{C297E059-F757-44FD-BC1E-6DF30AF5DF89}" presName="composite3" presStyleCnt="0"/>
      <dgm:spPr/>
    </dgm:pt>
    <dgm:pt modelId="{5E0652BE-2956-4076-B540-A1A8A6F32CE7}" type="pres">
      <dgm:prSet presAssocID="{C297E059-F757-44FD-BC1E-6DF30AF5DF89}" presName="background3" presStyleLbl="node3" presStyleIdx="4" presStyleCnt="6"/>
      <dgm:spPr/>
    </dgm:pt>
    <dgm:pt modelId="{1C599C35-E460-43AD-8146-AFEFB5EAC846}" type="pres">
      <dgm:prSet presAssocID="{C297E059-F757-44FD-BC1E-6DF30AF5DF89}" presName="text3" presStyleLbl="fgAcc3" presStyleIdx="4" presStyleCnt="6">
        <dgm:presLayoutVars>
          <dgm:chPref val="3"/>
        </dgm:presLayoutVars>
      </dgm:prSet>
      <dgm:spPr/>
    </dgm:pt>
    <dgm:pt modelId="{E529FF88-1081-44AF-B522-8024C1324A34}" type="pres">
      <dgm:prSet presAssocID="{C297E059-F757-44FD-BC1E-6DF30AF5DF89}" presName="hierChild4" presStyleCnt="0"/>
      <dgm:spPr/>
    </dgm:pt>
    <dgm:pt modelId="{1E49F8DB-02D2-427F-A827-5B8D18C206FB}" type="pres">
      <dgm:prSet presAssocID="{16C29A3F-7FD1-4EC1-A7F9-00695024D2CC}" presName="Name17" presStyleLbl="parChTrans1D3" presStyleIdx="5" presStyleCnt="6"/>
      <dgm:spPr/>
    </dgm:pt>
    <dgm:pt modelId="{B03A859F-BC71-450B-9AC9-67C6DC2EA7C9}" type="pres">
      <dgm:prSet presAssocID="{CFE2FC6E-4BA4-44FD-82F0-B5D042F5DA13}" presName="hierRoot3" presStyleCnt="0"/>
      <dgm:spPr/>
    </dgm:pt>
    <dgm:pt modelId="{72A93A8C-E5B5-49EB-BAB5-93A66E49E843}" type="pres">
      <dgm:prSet presAssocID="{CFE2FC6E-4BA4-44FD-82F0-B5D042F5DA13}" presName="composite3" presStyleCnt="0"/>
      <dgm:spPr/>
    </dgm:pt>
    <dgm:pt modelId="{CB0C8A8D-E1C3-49A0-9327-1ED7843AB438}" type="pres">
      <dgm:prSet presAssocID="{CFE2FC6E-4BA4-44FD-82F0-B5D042F5DA13}" presName="background3" presStyleLbl="node3" presStyleIdx="5" presStyleCnt="6"/>
      <dgm:spPr/>
    </dgm:pt>
    <dgm:pt modelId="{3E1E9BD0-FD10-42CD-9D24-B6A5AB79D020}" type="pres">
      <dgm:prSet presAssocID="{CFE2FC6E-4BA4-44FD-82F0-B5D042F5DA13}" presName="text3" presStyleLbl="fgAcc3" presStyleIdx="5" presStyleCnt="6">
        <dgm:presLayoutVars>
          <dgm:chPref val="3"/>
        </dgm:presLayoutVars>
      </dgm:prSet>
      <dgm:spPr/>
    </dgm:pt>
    <dgm:pt modelId="{0E4F81A4-EFE5-40CB-854F-94CD5829FD19}" type="pres">
      <dgm:prSet presAssocID="{CFE2FC6E-4BA4-44FD-82F0-B5D042F5DA13}" presName="hierChild4" presStyleCnt="0"/>
      <dgm:spPr/>
    </dgm:pt>
  </dgm:ptLst>
  <dgm:cxnLst>
    <dgm:cxn modelId="{80339705-C8F1-4647-A780-9B7B5319314F}" srcId="{DC3407D0-3C23-4FBC-9F9E-83E1DADCB37E}" destId="{4CD88C34-D675-4048-8E6F-E4EAFE197B17}" srcOrd="2" destOrd="0" parTransId="{E1D1FFFE-6148-49E1-803C-5E3B59A43A81}" sibTransId="{3928DF9C-1961-4CE2-A03E-985CA4D0F147}"/>
    <dgm:cxn modelId="{4216D006-B1BF-474F-BCF0-73D36E8B005B}" type="presOf" srcId="{9CE454D0-821D-4221-8DAF-D28E5EA4CFDF}" destId="{D162BD89-F69B-4183-85F9-6BE68F061C3C}" srcOrd="0" destOrd="0" presId="urn:microsoft.com/office/officeart/2005/8/layout/hierarchy1#1"/>
    <dgm:cxn modelId="{94DE8B16-030A-4DEE-B0AA-7DC8B29E7DD2}" type="presOf" srcId="{E1D1FFFE-6148-49E1-803C-5E3B59A43A81}" destId="{4E7F3C1D-9369-4124-B423-1F89C4EDC616}" srcOrd="0" destOrd="0" presId="urn:microsoft.com/office/officeart/2005/8/layout/hierarchy1#1"/>
    <dgm:cxn modelId="{AA784926-02F6-4FE2-8F76-B9A94436A497}" type="presOf" srcId="{F069C6FC-8789-45DD-8DB4-CA7DE89C8AAD}" destId="{4FEEAE1C-CBD5-406F-BD22-0D98FADEB7CE}" srcOrd="0" destOrd="0" presId="urn:microsoft.com/office/officeart/2005/8/layout/hierarchy1#1"/>
    <dgm:cxn modelId="{947DFC36-85E7-47D3-BAFA-4ED049B04F8E}" srcId="{F069C6FC-8789-45DD-8DB4-CA7DE89C8AAD}" destId="{DC3407D0-3C23-4FBC-9F9E-83E1DADCB37E}" srcOrd="0" destOrd="0" parTransId="{D8AD4740-D5D9-4D6A-B13F-04912B402A00}" sibTransId="{3A819835-AFD4-41E6-AC7C-E991296A2D02}"/>
    <dgm:cxn modelId="{B6311241-E2D6-4158-BE74-9FD64108745C}" srcId="{E49370F7-85C9-485A-8648-1DDE6185B8DB}" destId="{0A7D50D0-49D3-4E3C-90D6-87A64157465D}" srcOrd="0" destOrd="0" parTransId="{9CE454D0-821D-4221-8DAF-D28E5EA4CFDF}" sibTransId="{9CD72C9A-61CC-420A-B11D-0256B4F96395}"/>
    <dgm:cxn modelId="{B8D63C44-3A22-4DBB-974C-17BBC76CFDC3}" type="presOf" srcId="{DC3407D0-3C23-4FBC-9F9E-83E1DADCB37E}" destId="{0E194F1A-2EF7-42DF-8304-005785F2BAF1}" srcOrd="0" destOrd="0" presId="urn:microsoft.com/office/officeart/2005/8/layout/hierarchy1#1"/>
    <dgm:cxn modelId="{5FFED46A-8F29-4306-BB8D-D5AEDA5FE7A3}" type="presOf" srcId="{CFE2FC6E-4BA4-44FD-82F0-B5D042F5DA13}" destId="{3E1E9BD0-FD10-42CD-9D24-B6A5AB79D020}" srcOrd="0" destOrd="0" presId="urn:microsoft.com/office/officeart/2005/8/layout/hierarchy1#1"/>
    <dgm:cxn modelId="{BC074450-D34F-4540-B096-C643B1AF124B}" srcId="{F069C6FC-8789-45DD-8DB4-CA7DE89C8AAD}" destId="{E49370F7-85C9-485A-8648-1DDE6185B8DB}" srcOrd="1" destOrd="0" parTransId="{6FD48741-48B8-4C21-9391-667167BF7FB5}" sibTransId="{460E6F75-4814-49D5-B18F-32D5865D59BE}"/>
    <dgm:cxn modelId="{9BAD3072-B7C3-44DA-B8D9-59523B2E4D76}" type="presOf" srcId="{7F811D7A-09B6-42F7-B40A-E592D4F1DB4B}" destId="{531B9FC7-111F-4FB7-B9DD-1BDD04268D9B}" srcOrd="0" destOrd="0" presId="urn:microsoft.com/office/officeart/2005/8/layout/hierarchy1#1"/>
    <dgm:cxn modelId="{557D1274-5F0B-44FF-AD52-51CAE7990CE7}" type="presOf" srcId="{0A7D50D0-49D3-4E3C-90D6-87A64157465D}" destId="{E642D460-3BAD-4491-AFA5-5FC2806E914B}" srcOrd="0" destOrd="0" presId="urn:microsoft.com/office/officeart/2005/8/layout/hierarchy1#1"/>
    <dgm:cxn modelId="{7FDA1879-E24E-4E1B-8E1D-EAB6E71C6681}" type="presOf" srcId="{16C29A3F-7FD1-4EC1-A7F9-00695024D2CC}" destId="{1E49F8DB-02D2-427F-A827-5B8D18C206FB}" srcOrd="0" destOrd="0" presId="urn:microsoft.com/office/officeart/2005/8/layout/hierarchy1#1"/>
    <dgm:cxn modelId="{47BB4179-27D6-454D-ABCF-678101916F17}" srcId="{BACD8BCC-F8F3-4BD8-A04B-7A800A1C796A}" destId="{F069C6FC-8789-45DD-8DB4-CA7DE89C8AAD}" srcOrd="0" destOrd="0" parTransId="{9A6431CE-D906-49A8-81B5-DD37620F68FB}" sibTransId="{BD625B60-FCD1-44D8-9C1F-F9D0067E1FD8}"/>
    <dgm:cxn modelId="{0332EF9B-360E-4EBB-88BD-9624E1580CD4}" srcId="{E49370F7-85C9-485A-8648-1DDE6185B8DB}" destId="{CFE2FC6E-4BA4-44FD-82F0-B5D042F5DA13}" srcOrd="2" destOrd="0" parTransId="{16C29A3F-7FD1-4EC1-A7F9-00695024D2CC}" sibTransId="{95C3A5C9-A414-4FBF-A6E3-AF20E5B6EE07}"/>
    <dgm:cxn modelId="{176E439D-7AA1-47BB-93F6-AA7B9F97991B}" type="presOf" srcId="{415E1672-F9B9-424E-AF64-61CBAED6C988}" destId="{CD1F0998-72CE-4C51-B806-19FB12E16C26}" srcOrd="0" destOrd="0" presId="urn:microsoft.com/office/officeart/2005/8/layout/hierarchy1#1"/>
    <dgm:cxn modelId="{019E4D9F-7436-4FE2-96AC-B14B4785F65B}" type="presOf" srcId="{C297E059-F757-44FD-BC1E-6DF30AF5DF89}" destId="{1C599C35-E460-43AD-8146-AFEFB5EAC846}" srcOrd="0" destOrd="0" presId="urn:microsoft.com/office/officeart/2005/8/layout/hierarchy1#1"/>
    <dgm:cxn modelId="{C57EFE9F-2933-4B12-BC85-B69FDC35BC23}" srcId="{DC3407D0-3C23-4FBC-9F9E-83E1DADCB37E}" destId="{415E1672-F9B9-424E-AF64-61CBAED6C988}" srcOrd="0" destOrd="0" parTransId="{F2EAB31E-48A3-4452-B9FB-4F88047198C4}" sibTransId="{DE3F285D-434B-4844-9926-7AA8D4F17B6C}"/>
    <dgm:cxn modelId="{6C06D0AE-BBEE-483D-8485-9B133B728C9B}" type="presOf" srcId="{34A58610-8228-4111-BCC0-E7D0FACBFBFE}" destId="{CA165E78-2822-4FAC-854D-5681C286213D}" srcOrd="0" destOrd="0" presId="urn:microsoft.com/office/officeart/2005/8/layout/hierarchy1#1"/>
    <dgm:cxn modelId="{8ED593AF-3B02-485D-8560-4E977DCA5C1A}" type="presOf" srcId="{BACD8BCC-F8F3-4BD8-A04B-7A800A1C796A}" destId="{5C3B94F8-A59E-4971-BE32-4640D084B26E}" srcOrd="0" destOrd="0" presId="urn:microsoft.com/office/officeart/2005/8/layout/hierarchy1#1"/>
    <dgm:cxn modelId="{BCAF09B5-0EFE-439F-B0CE-63B0F4E09DDD}" type="presOf" srcId="{E49370F7-85C9-485A-8648-1DDE6185B8DB}" destId="{362910EF-1C71-4CD8-B04D-B9B34EFC9258}" srcOrd="0" destOrd="0" presId="urn:microsoft.com/office/officeart/2005/8/layout/hierarchy1#1"/>
    <dgm:cxn modelId="{7D7D7CC0-B38A-4401-A4AA-8B5FAAD03D75}" type="presOf" srcId="{6FD48741-48B8-4C21-9391-667167BF7FB5}" destId="{BCE3A533-8D91-4AED-BCE8-EA82D7814A23}" srcOrd="0" destOrd="0" presId="urn:microsoft.com/office/officeart/2005/8/layout/hierarchy1#1"/>
    <dgm:cxn modelId="{B837BEC5-3FB4-4FF6-BEB7-7D26946F6A7C}" srcId="{E49370F7-85C9-485A-8648-1DDE6185B8DB}" destId="{C297E059-F757-44FD-BC1E-6DF30AF5DF89}" srcOrd="1" destOrd="0" parTransId="{0DCDEE19-A1B5-42F2-B591-45D7B604E482}" sibTransId="{FBF2DBD1-19E4-4308-8C39-1F6A35683DD5}"/>
    <dgm:cxn modelId="{A19402D8-7D6B-4797-9C41-22B81245D51D}" type="presOf" srcId="{F2EAB31E-48A3-4452-B9FB-4F88047198C4}" destId="{99350C40-8707-4125-8113-3FED459362A0}" srcOrd="0" destOrd="0" presId="urn:microsoft.com/office/officeart/2005/8/layout/hierarchy1#1"/>
    <dgm:cxn modelId="{86670ED9-B600-441A-BC61-4D6A23FC365E}" type="presOf" srcId="{D8AD4740-D5D9-4D6A-B13F-04912B402A00}" destId="{6E47F228-F009-43B5-9DF2-F596E0C9A908}" srcOrd="0" destOrd="0" presId="urn:microsoft.com/office/officeart/2005/8/layout/hierarchy1#1"/>
    <dgm:cxn modelId="{FC59B9EB-6EF2-49A0-AA49-D1547E243FC1}" type="presOf" srcId="{0DCDEE19-A1B5-42F2-B591-45D7B604E482}" destId="{419FB9FF-9440-42EB-AB82-53C70FC540B0}" srcOrd="0" destOrd="0" presId="urn:microsoft.com/office/officeart/2005/8/layout/hierarchy1#1"/>
    <dgm:cxn modelId="{007421F0-51FB-419D-BCAC-6B01EC71D624}" type="presOf" srcId="{4CD88C34-D675-4048-8E6F-E4EAFE197B17}" destId="{074DAF7A-CF21-4D3A-AE4F-09E96CE98189}" srcOrd="0" destOrd="0" presId="urn:microsoft.com/office/officeart/2005/8/layout/hierarchy1#1"/>
    <dgm:cxn modelId="{31A68CFB-5269-4229-8BE4-2B306A7B52C5}" srcId="{DC3407D0-3C23-4FBC-9F9E-83E1DADCB37E}" destId="{34A58610-8228-4111-BCC0-E7D0FACBFBFE}" srcOrd="1" destOrd="0" parTransId="{7F811D7A-09B6-42F7-B40A-E592D4F1DB4B}" sibTransId="{88769F9F-5A40-4D85-B193-D37FDB718F4C}"/>
    <dgm:cxn modelId="{68A67660-FD35-4931-85F5-F1127B622A41}" type="presParOf" srcId="{5C3B94F8-A59E-4971-BE32-4640D084B26E}" destId="{E446F2F8-79F2-4679-B8D3-8C2F90E2B6CC}" srcOrd="0" destOrd="0" presId="urn:microsoft.com/office/officeart/2005/8/layout/hierarchy1#1"/>
    <dgm:cxn modelId="{26F2FCD1-D367-4CFE-B8A6-F740BE2012AE}" type="presParOf" srcId="{E446F2F8-79F2-4679-B8D3-8C2F90E2B6CC}" destId="{462C98AA-68CD-47FC-BD73-1E7B5230898F}" srcOrd="0" destOrd="0" presId="urn:microsoft.com/office/officeart/2005/8/layout/hierarchy1#1"/>
    <dgm:cxn modelId="{7DC7F2D9-26AA-4E7E-8BB5-66B6B7BF239F}" type="presParOf" srcId="{462C98AA-68CD-47FC-BD73-1E7B5230898F}" destId="{D9680D63-6402-401B-86F3-56E7EF2D2EA6}" srcOrd="0" destOrd="0" presId="urn:microsoft.com/office/officeart/2005/8/layout/hierarchy1#1"/>
    <dgm:cxn modelId="{57ED8E87-D217-4DDF-B43C-E03E10DDBE5C}" type="presParOf" srcId="{462C98AA-68CD-47FC-BD73-1E7B5230898F}" destId="{4FEEAE1C-CBD5-406F-BD22-0D98FADEB7CE}" srcOrd="1" destOrd="0" presId="urn:microsoft.com/office/officeart/2005/8/layout/hierarchy1#1"/>
    <dgm:cxn modelId="{B7E4B94D-ACD8-4CFA-9C0A-FD6B7DD01A13}" type="presParOf" srcId="{E446F2F8-79F2-4679-B8D3-8C2F90E2B6CC}" destId="{D926B695-0BA4-40CB-8791-9EF9B843518C}" srcOrd="1" destOrd="0" presId="urn:microsoft.com/office/officeart/2005/8/layout/hierarchy1#1"/>
    <dgm:cxn modelId="{3E44F7C1-ECF3-4E7F-9265-5411462014FE}" type="presParOf" srcId="{D926B695-0BA4-40CB-8791-9EF9B843518C}" destId="{6E47F228-F009-43B5-9DF2-F596E0C9A908}" srcOrd="0" destOrd="0" presId="urn:microsoft.com/office/officeart/2005/8/layout/hierarchy1#1"/>
    <dgm:cxn modelId="{23A9DC2A-03CB-47FB-B225-1C2135B085CA}" type="presParOf" srcId="{D926B695-0BA4-40CB-8791-9EF9B843518C}" destId="{D5F0A780-D846-4920-908C-C55948D42155}" srcOrd="1" destOrd="0" presId="urn:microsoft.com/office/officeart/2005/8/layout/hierarchy1#1"/>
    <dgm:cxn modelId="{CD17D804-785A-4B83-94DA-29C010DFA3E2}" type="presParOf" srcId="{D5F0A780-D846-4920-908C-C55948D42155}" destId="{67C38001-7681-44E0-BEF6-F064E8C0D6EA}" srcOrd="0" destOrd="0" presId="urn:microsoft.com/office/officeart/2005/8/layout/hierarchy1#1"/>
    <dgm:cxn modelId="{E163D688-1099-4DA4-ADD7-DEB5AC7EF2D5}" type="presParOf" srcId="{67C38001-7681-44E0-BEF6-F064E8C0D6EA}" destId="{8A0A6584-FE64-4500-BE12-FD5F90EA7941}" srcOrd="0" destOrd="0" presId="urn:microsoft.com/office/officeart/2005/8/layout/hierarchy1#1"/>
    <dgm:cxn modelId="{6F7A62DD-DA1C-49C0-9175-4C9E301ECC65}" type="presParOf" srcId="{67C38001-7681-44E0-BEF6-F064E8C0D6EA}" destId="{0E194F1A-2EF7-42DF-8304-005785F2BAF1}" srcOrd="1" destOrd="0" presId="urn:microsoft.com/office/officeart/2005/8/layout/hierarchy1#1"/>
    <dgm:cxn modelId="{945DE29E-365B-411A-BFD6-547A6EB40991}" type="presParOf" srcId="{D5F0A780-D846-4920-908C-C55948D42155}" destId="{C406A74F-621B-42CF-B5AB-C3B0E9481A04}" srcOrd="1" destOrd="0" presId="urn:microsoft.com/office/officeart/2005/8/layout/hierarchy1#1"/>
    <dgm:cxn modelId="{4F9B3167-8671-4DF7-96DD-40BB9BFA9184}" type="presParOf" srcId="{C406A74F-621B-42CF-B5AB-C3B0E9481A04}" destId="{99350C40-8707-4125-8113-3FED459362A0}" srcOrd="0" destOrd="0" presId="urn:microsoft.com/office/officeart/2005/8/layout/hierarchy1#1"/>
    <dgm:cxn modelId="{AA8603E0-EB69-49AF-AEE6-6C596A8FC55F}" type="presParOf" srcId="{C406A74F-621B-42CF-B5AB-C3B0E9481A04}" destId="{DF56B7C8-EB4D-49B9-8C3A-503CBC5BB203}" srcOrd="1" destOrd="0" presId="urn:microsoft.com/office/officeart/2005/8/layout/hierarchy1#1"/>
    <dgm:cxn modelId="{63FF319E-2B4F-49AC-B45D-33F0B692EDB6}" type="presParOf" srcId="{DF56B7C8-EB4D-49B9-8C3A-503CBC5BB203}" destId="{89A3B3BB-8E48-4E4F-9C45-94461F065181}" srcOrd="0" destOrd="0" presId="urn:microsoft.com/office/officeart/2005/8/layout/hierarchy1#1"/>
    <dgm:cxn modelId="{D0E89CFF-3291-4740-AFED-5C94678AB518}" type="presParOf" srcId="{89A3B3BB-8E48-4E4F-9C45-94461F065181}" destId="{15B9D885-8D92-4BE6-914A-2270FD9CD411}" srcOrd="0" destOrd="0" presId="urn:microsoft.com/office/officeart/2005/8/layout/hierarchy1#1"/>
    <dgm:cxn modelId="{8EE0C82B-A51B-40A1-884D-41BD7F723C4C}" type="presParOf" srcId="{89A3B3BB-8E48-4E4F-9C45-94461F065181}" destId="{CD1F0998-72CE-4C51-B806-19FB12E16C26}" srcOrd="1" destOrd="0" presId="urn:microsoft.com/office/officeart/2005/8/layout/hierarchy1#1"/>
    <dgm:cxn modelId="{0486D997-89E0-4A67-BA20-06DBDBBC37A9}" type="presParOf" srcId="{DF56B7C8-EB4D-49B9-8C3A-503CBC5BB203}" destId="{20FC9878-09D7-423C-9F6A-03A66B90D1D7}" srcOrd="1" destOrd="0" presId="urn:microsoft.com/office/officeart/2005/8/layout/hierarchy1#1"/>
    <dgm:cxn modelId="{B20836FA-6856-4754-A6D4-B7E08E5EA1B5}" type="presParOf" srcId="{C406A74F-621B-42CF-B5AB-C3B0E9481A04}" destId="{531B9FC7-111F-4FB7-B9DD-1BDD04268D9B}" srcOrd="2" destOrd="0" presId="urn:microsoft.com/office/officeart/2005/8/layout/hierarchy1#1"/>
    <dgm:cxn modelId="{F167133B-D76F-4B72-AA94-DF3C10573A30}" type="presParOf" srcId="{C406A74F-621B-42CF-B5AB-C3B0E9481A04}" destId="{EB55855B-BE1A-40E1-98BD-46DE45225D52}" srcOrd="3" destOrd="0" presId="urn:microsoft.com/office/officeart/2005/8/layout/hierarchy1#1"/>
    <dgm:cxn modelId="{5792F5F4-C05C-4E58-B915-9865A921096C}" type="presParOf" srcId="{EB55855B-BE1A-40E1-98BD-46DE45225D52}" destId="{D6B20571-5C9E-4EC8-8BED-20BD9BB93282}" srcOrd="0" destOrd="0" presId="urn:microsoft.com/office/officeart/2005/8/layout/hierarchy1#1"/>
    <dgm:cxn modelId="{E168F87C-541E-4BA6-B2CB-8C3147A06EE0}" type="presParOf" srcId="{D6B20571-5C9E-4EC8-8BED-20BD9BB93282}" destId="{C89785AE-3EE2-450C-955D-A50B2459FAE9}" srcOrd="0" destOrd="0" presId="urn:microsoft.com/office/officeart/2005/8/layout/hierarchy1#1"/>
    <dgm:cxn modelId="{31B53E4A-D1C5-420C-B38D-5AF420CBE3C7}" type="presParOf" srcId="{D6B20571-5C9E-4EC8-8BED-20BD9BB93282}" destId="{CA165E78-2822-4FAC-854D-5681C286213D}" srcOrd="1" destOrd="0" presId="urn:microsoft.com/office/officeart/2005/8/layout/hierarchy1#1"/>
    <dgm:cxn modelId="{12AEA467-891B-4BA9-831A-D59A5E1CC26A}" type="presParOf" srcId="{EB55855B-BE1A-40E1-98BD-46DE45225D52}" destId="{C9A711AB-FACD-4007-9332-672D1D48736E}" srcOrd="1" destOrd="0" presId="urn:microsoft.com/office/officeart/2005/8/layout/hierarchy1#1"/>
    <dgm:cxn modelId="{4A4C644F-9B8F-4EB9-B5C8-E6D19EFDFBFF}" type="presParOf" srcId="{C406A74F-621B-42CF-B5AB-C3B0E9481A04}" destId="{4E7F3C1D-9369-4124-B423-1F89C4EDC616}" srcOrd="4" destOrd="0" presId="urn:microsoft.com/office/officeart/2005/8/layout/hierarchy1#1"/>
    <dgm:cxn modelId="{011865EA-7B14-4E80-B5AA-C3A440400A55}" type="presParOf" srcId="{C406A74F-621B-42CF-B5AB-C3B0E9481A04}" destId="{96ACEBFC-1ACF-4589-B735-F3A1BFAAFBF4}" srcOrd="5" destOrd="0" presId="urn:microsoft.com/office/officeart/2005/8/layout/hierarchy1#1"/>
    <dgm:cxn modelId="{AC085F17-F69A-4D52-9C39-5BE4D9596CDC}" type="presParOf" srcId="{96ACEBFC-1ACF-4589-B735-F3A1BFAAFBF4}" destId="{DFE2F3D7-5BB4-4DC0-B4D3-AFB5DD402ABD}" srcOrd="0" destOrd="0" presId="urn:microsoft.com/office/officeart/2005/8/layout/hierarchy1#1"/>
    <dgm:cxn modelId="{434193B0-7BD2-4A53-98FF-419BE47AD6F1}" type="presParOf" srcId="{DFE2F3D7-5BB4-4DC0-B4D3-AFB5DD402ABD}" destId="{9A6B7175-AF59-4D9C-B677-F88AED34C18A}" srcOrd="0" destOrd="0" presId="urn:microsoft.com/office/officeart/2005/8/layout/hierarchy1#1"/>
    <dgm:cxn modelId="{7509CB74-F919-430C-AC04-DA12DC5B4BDB}" type="presParOf" srcId="{DFE2F3D7-5BB4-4DC0-B4D3-AFB5DD402ABD}" destId="{074DAF7A-CF21-4D3A-AE4F-09E96CE98189}" srcOrd="1" destOrd="0" presId="urn:microsoft.com/office/officeart/2005/8/layout/hierarchy1#1"/>
    <dgm:cxn modelId="{9AD67D05-85C0-479E-9D86-0E54EEE03317}" type="presParOf" srcId="{96ACEBFC-1ACF-4589-B735-F3A1BFAAFBF4}" destId="{039323FF-519B-41CC-A39C-08A440F0F706}" srcOrd="1" destOrd="0" presId="urn:microsoft.com/office/officeart/2005/8/layout/hierarchy1#1"/>
    <dgm:cxn modelId="{41493FA6-1984-4061-A7DD-343B82615F9B}" type="presParOf" srcId="{D926B695-0BA4-40CB-8791-9EF9B843518C}" destId="{BCE3A533-8D91-4AED-BCE8-EA82D7814A23}" srcOrd="2" destOrd="0" presId="urn:microsoft.com/office/officeart/2005/8/layout/hierarchy1#1"/>
    <dgm:cxn modelId="{6B7A15CA-7C2A-4F7A-A531-E4A875EA177C}" type="presParOf" srcId="{D926B695-0BA4-40CB-8791-9EF9B843518C}" destId="{95567198-839E-4F37-9422-10FB6FCFB47F}" srcOrd="3" destOrd="0" presId="urn:microsoft.com/office/officeart/2005/8/layout/hierarchy1#1"/>
    <dgm:cxn modelId="{28D3FABC-F0C1-4ACD-B693-7CFFE1C25EF7}" type="presParOf" srcId="{95567198-839E-4F37-9422-10FB6FCFB47F}" destId="{A138C114-8EA2-4F86-96E1-A47CE7B85929}" srcOrd="0" destOrd="0" presId="urn:microsoft.com/office/officeart/2005/8/layout/hierarchy1#1"/>
    <dgm:cxn modelId="{C40B7848-1D10-456A-93CF-942738FB3AFA}" type="presParOf" srcId="{A138C114-8EA2-4F86-96E1-A47CE7B85929}" destId="{7745BC9A-CE32-4A7C-B932-5FA43E70965F}" srcOrd="0" destOrd="0" presId="urn:microsoft.com/office/officeart/2005/8/layout/hierarchy1#1"/>
    <dgm:cxn modelId="{510DE052-9C3E-44FD-A160-98C2F2C01BB8}" type="presParOf" srcId="{A138C114-8EA2-4F86-96E1-A47CE7B85929}" destId="{362910EF-1C71-4CD8-B04D-B9B34EFC9258}" srcOrd="1" destOrd="0" presId="urn:microsoft.com/office/officeart/2005/8/layout/hierarchy1#1"/>
    <dgm:cxn modelId="{62A27D7D-B7CC-4FEE-8E5B-4F4AE0643777}" type="presParOf" srcId="{95567198-839E-4F37-9422-10FB6FCFB47F}" destId="{7F4EB284-3EEB-4187-B78B-3086DBB4794A}" srcOrd="1" destOrd="0" presId="urn:microsoft.com/office/officeart/2005/8/layout/hierarchy1#1"/>
    <dgm:cxn modelId="{1CE25E57-35E0-4911-9603-947DA12BEF7D}" type="presParOf" srcId="{7F4EB284-3EEB-4187-B78B-3086DBB4794A}" destId="{D162BD89-F69B-4183-85F9-6BE68F061C3C}" srcOrd="0" destOrd="0" presId="urn:microsoft.com/office/officeart/2005/8/layout/hierarchy1#1"/>
    <dgm:cxn modelId="{F0512EC4-887F-433E-8752-C88C638F54FE}" type="presParOf" srcId="{7F4EB284-3EEB-4187-B78B-3086DBB4794A}" destId="{EBB0162E-F1C5-4C98-B50F-C590EC0F6B9F}" srcOrd="1" destOrd="0" presId="urn:microsoft.com/office/officeart/2005/8/layout/hierarchy1#1"/>
    <dgm:cxn modelId="{9C8B4FE3-4C3E-4DCD-A81A-EEDAE0330FD9}" type="presParOf" srcId="{EBB0162E-F1C5-4C98-B50F-C590EC0F6B9F}" destId="{0A7C6E68-9FBF-4B64-986C-BEC00DE34E19}" srcOrd="0" destOrd="0" presId="urn:microsoft.com/office/officeart/2005/8/layout/hierarchy1#1"/>
    <dgm:cxn modelId="{74A3E2AC-78A7-49FB-B84E-9391630C391D}" type="presParOf" srcId="{0A7C6E68-9FBF-4B64-986C-BEC00DE34E19}" destId="{F98A09A0-C4EE-48B5-A359-B898F7C167C4}" srcOrd="0" destOrd="0" presId="urn:microsoft.com/office/officeart/2005/8/layout/hierarchy1#1"/>
    <dgm:cxn modelId="{95E64446-BF2F-4E1C-AE0B-44CC1E9A4FE3}" type="presParOf" srcId="{0A7C6E68-9FBF-4B64-986C-BEC00DE34E19}" destId="{E642D460-3BAD-4491-AFA5-5FC2806E914B}" srcOrd="1" destOrd="0" presId="urn:microsoft.com/office/officeart/2005/8/layout/hierarchy1#1"/>
    <dgm:cxn modelId="{E5F2F316-7107-4953-9AA7-EAECA2AED9D9}" type="presParOf" srcId="{EBB0162E-F1C5-4C98-B50F-C590EC0F6B9F}" destId="{9A9CAFE5-CA9B-444D-B049-CBCFAE3632CE}" srcOrd="1" destOrd="0" presId="urn:microsoft.com/office/officeart/2005/8/layout/hierarchy1#1"/>
    <dgm:cxn modelId="{5F3A4627-AF1B-434F-95EB-128248FF0193}" type="presParOf" srcId="{7F4EB284-3EEB-4187-B78B-3086DBB4794A}" destId="{419FB9FF-9440-42EB-AB82-53C70FC540B0}" srcOrd="2" destOrd="0" presId="urn:microsoft.com/office/officeart/2005/8/layout/hierarchy1#1"/>
    <dgm:cxn modelId="{C4ECD30A-D5E2-413F-9775-9A0236D25824}" type="presParOf" srcId="{7F4EB284-3EEB-4187-B78B-3086DBB4794A}" destId="{1E315A07-2D23-4274-B89A-42BDE0D50FA4}" srcOrd="3" destOrd="0" presId="urn:microsoft.com/office/officeart/2005/8/layout/hierarchy1#1"/>
    <dgm:cxn modelId="{C92A9B48-CE02-406D-A02F-4D15B2BF82E5}" type="presParOf" srcId="{1E315A07-2D23-4274-B89A-42BDE0D50FA4}" destId="{12FC5129-28B0-49B7-A22D-163BA1F90E88}" srcOrd="0" destOrd="0" presId="urn:microsoft.com/office/officeart/2005/8/layout/hierarchy1#1"/>
    <dgm:cxn modelId="{FAA1A497-93BF-4DAA-8E64-980F516C2BBA}" type="presParOf" srcId="{12FC5129-28B0-49B7-A22D-163BA1F90E88}" destId="{5E0652BE-2956-4076-B540-A1A8A6F32CE7}" srcOrd="0" destOrd="0" presId="urn:microsoft.com/office/officeart/2005/8/layout/hierarchy1#1"/>
    <dgm:cxn modelId="{BC329900-818F-4C14-B653-858FEA10ACB6}" type="presParOf" srcId="{12FC5129-28B0-49B7-A22D-163BA1F90E88}" destId="{1C599C35-E460-43AD-8146-AFEFB5EAC846}" srcOrd="1" destOrd="0" presId="urn:microsoft.com/office/officeart/2005/8/layout/hierarchy1#1"/>
    <dgm:cxn modelId="{A74D3F5E-D989-4B66-A52A-D6752430C53A}" type="presParOf" srcId="{1E315A07-2D23-4274-B89A-42BDE0D50FA4}" destId="{E529FF88-1081-44AF-B522-8024C1324A34}" srcOrd="1" destOrd="0" presId="urn:microsoft.com/office/officeart/2005/8/layout/hierarchy1#1"/>
    <dgm:cxn modelId="{E53CB12A-EA1A-4A8D-9EB2-AEC2EA3AF2D7}" type="presParOf" srcId="{7F4EB284-3EEB-4187-B78B-3086DBB4794A}" destId="{1E49F8DB-02D2-427F-A827-5B8D18C206FB}" srcOrd="4" destOrd="0" presId="urn:microsoft.com/office/officeart/2005/8/layout/hierarchy1#1"/>
    <dgm:cxn modelId="{CB1A0270-FF88-4233-92EA-3A22E811F081}" type="presParOf" srcId="{7F4EB284-3EEB-4187-B78B-3086DBB4794A}" destId="{B03A859F-BC71-450B-9AC9-67C6DC2EA7C9}" srcOrd="5" destOrd="0" presId="urn:microsoft.com/office/officeart/2005/8/layout/hierarchy1#1"/>
    <dgm:cxn modelId="{F7504172-C2CF-429E-B1A5-E872734B6C77}" type="presParOf" srcId="{B03A859F-BC71-450B-9AC9-67C6DC2EA7C9}" destId="{72A93A8C-E5B5-49EB-BAB5-93A66E49E843}" srcOrd="0" destOrd="0" presId="urn:microsoft.com/office/officeart/2005/8/layout/hierarchy1#1"/>
    <dgm:cxn modelId="{2C4717AD-01E5-45FD-B852-C069F63916B8}" type="presParOf" srcId="{72A93A8C-E5B5-49EB-BAB5-93A66E49E843}" destId="{CB0C8A8D-E1C3-49A0-9327-1ED7843AB438}" srcOrd="0" destOrd="0" presId="urn:microsoft.com/office/officeart/2005/8/layout/hierarchy1#1"/>
    <dgm:cxn modelId="{EEF8DE5D-91CF-4091-B650-CDAD4D543BD1}" type="presParOf" srcId="{72A93A8C-E5B5-49EB-BAB5-93A66E49E843}" destId="{3E1E9BD0-FD10-42CD-9D24-B6A5AB79D020}" srcOrd="1" destOrd="0" presId="urn:microsoft.com/office/officeart/2005/8/layout/hierarchy1#1"/>
    <dgm:cxn modelId="{28BC8C5E-3BC5-47CE-A6A6-581B2E0C4DE6}" type="presParOf" srcId="{B03A859F-BC71-450B-9AC9-67C6DC2EA7C9}" destId="{0E4F81A4-EFE5-40CB-854F-94CD5829FD19}" srcOrd="1" destOrd="0" presId="urn:microsoft.com/office/officeart/2005/8/layout/hierarchy1#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9F8DB-02D2-427F-A827-5B8D18C206FB}">
      <dsp:nvSpPr>
        <dsp:cNvPr id="0" name=""/>
        <dsp:cNvSpPr/>
      </dsp:nvSpPr>
      <dsp:spPr>
        <a:xfrm>
          <a:off x="5827066" y="2154504"/>
          <a:ext cx="1321386" cy="314429"/>
        </a:xfrm>
        <a:custGeom>
          <a:avLst/>
          <a:gdLst/>
          <a:ahLst/>
          <a:cxnLst/>
          <a:rect l="0" t="0" r="0" b="0"/>
          <a:pathLst>
            <a:path>
              <a:moveTo>
                <a:pt x="0" y="0"/>
              </a:moveTo>
              <a:lnTo>
                <a:pt x="0" y="214274"/>
              </a:lnTo>
              <a:lnTo>
                <a:pt x="1321386" y="214274"/>
              </a:lnTo>
              <a:lnTo>
                <a:pt x="1321386"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19FB9FF-9440-42EB-AB82-53C70FC540B0}">
      <dsp:nvSpPr>
        <dsp:cNvPr id="0" name=""/>
        <dsp:cNvSpPr/>
      </dsp:nvSpPr>
      <dsp:spPr>
        <a:xfrm>
          <a:off x="5781346" y="2154504"/>
          <a:ext cx="91440" cy="314429"/>
        </a:xfrm>
        <a:custGeom>
          <a:avLst/>
          <a:gdLst/>
          <a:ahLst/>
          <a:cxnLst/>
          <a:rect l="0" t="0" r="0" b="0"/>
          <a:pathLst>
            <a:path>
              <a:moveTo>
                <a:pt x="45720" y="0"/>
              </a:moveTo>
              <a:lnTo>
                <a:pt x="45720"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162BD89-F69B-4183-85F9-6BE68F061C3C}">
      <dsp:nvSpPr>
        <dsp:cNvPr id="0" name=""/>
        <dsp:cNvSpPr/>
      </dsp:nvSpPr>
      <dsp:spPr>
        <a:xfrm>
          <a:off x="4505680" y="2154504"/>
          <a:ext cx="1321386" cy="314429"/>
        </a:xfrm>
        <a:custGeom>
          <a:avLst/>
          <a:gdLst/>
          <a:ahLst/>
          <a:cxnLst/>
          <a:rect l="0" t="0" r="0" b="0"/>
          <a:pathLst>
            <a:path>
              <a:moveTo>
                <a:pt x="1321386" y="0"/>
              </a:moveTo>
              <a:lnTo>
                <a:pt x="1321386" y="214274"/>
              </a:lnTo>
              <a:lnTo>
                <a:pt x="0" y="214274"/>
              </a:lnTo>
              <a:lnTo>
                <a:pt x="0"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CE3A533-8D91-4AED-BCE8-EA82D7814A23}">
      <dsp:nvSpPr>
        <dsp:cNvPr id="0" name=""/>
        <dsp:cNvSpPr/>
      </dsp:nvSpPr>
      <dsp:spPr>
        <a:xfrm>
          <a:off x="3832835" y="1162019"/>
          <a:ext cx="1994231" cy="314429"/>
        </a:xfrm>
        <a:custGeom>
          <a:avLst/>
          <a:gdLst/>
          <a:ahLst/>
          <a:cxnLst/>
          <a:rect l="0" t="0" r="0" b="0"/>
          <a:pathLst>
            <a:path>
              <a:moveTo>
                <a:pt x="0" y="0"/>
              </a:moveTo>
              <a:lnTo>
                <a:pt x="0" y="214274"/>
              </a:lnTo>
              <a:lnTo>
                <a:pt x="1994231" y="214274"/>
              </a:lnTo>
              <a:lnTo>
                <a:pt x="1994231" y="3144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E7F3C1D-9369-4124-B423-1F89C4EDC616}">
      <dsp:nvSpPr>
        <dsp:cNvPr id="0" name=""/>
        <dsp:cNvSpPr/>
      </dsp:nvSpPr>
      <dsp:spPr>
        <a:xfrm>
          <a:off x="1862907" y="2162969"/>
          <a:ext cx="1321386" cy="314429"/>
        </a:xfrm>
        <a:custGeom>
          <a:avLst/>
          <a:gdLst/>
          <a:ahLst/>
          <a:cxnLst/>
          <a:rect l="0" t="0" r="0" b="0"/>
          <a:pathLst>
            <a:path>
              <a:moveTo>
                <a:pt x="0" y="0"/>
              </a:moveTo>
              <a:lnTo>
                <a:pt x="0" y="214274"/>
              </a:lnTo>
              <a:lnTo>
                <a:pt x="1321386" y="214274"/>
              </a:lnTo>
              <a:lnTo>
                <a:pt x="1321386"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31B9FC7-111F-4FB7-B9DD-1BDD04268D9B}">
      <dsp:nvSpPr>
        <dsp:cNvPr id="0" name=""/>
        <dsp:cNvSpPr/>
      </dsp:nvSpPr>
      <dsp:spPr>
        <a:xfrm>
          <a:off x="1817187" y="2162969"/>
          <a:ext cx="91440" cy="314429"/>
        </a:xfrm>
        <a:custGeom>
          <a:avLst/>
          <a:gdLst/>
          <a:ahLst/>
          <a:cxnLst/>
          <a:rect l="0" t="0" r="0" b="0"/>
          <a:pathLst>
            <a:path>
              <a:moveTo>
                <a:pt x="45720" y="0"/>
              </a:moveTo>
              <a:lnTo>
                <a:pt x="45720"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9350C40-8707-4125-8113-3FED459362A0}">
      <dsp:nvSpPr>
        <dsp:cNvPr id="0" name=""/>
        <dsp:cNvSpPr/>
      </dsp:nvSpPr>
      <dsp:spPr>
        <a:xfrm>
          <a:off x="541520" y="2162969"/>
          <a:ext cx="1321386" cy="314429"/>
        </a:xfrm>
        <a:custGeom>
          <a:avLst/>
          <a:gdLst/>
          <a:ahLst/>
          <a:cxnLst/>
          <a:rect l="0" t="0" r="0" b="0"/>
          <a:pathLst>
            <a:path>
              <a:moveTo>
                <a:pt x="1321386" y="0"/>
              </a:moveTo>
              <a:lnTo>
                <a:pt x="1321386" y="214274"/>
              </a:lnTo>
              <a:lnTo>
                <a:pt x="0" y="214274"/>
              </a:lnTo>
              <a:lnTo>
                <a:pt x="0" y="314429"/>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E47F228-F009-43B5-9DF2-F596E0C9A908}">
      <dsp:nvSpPr>
        <dsp:cNvPr id="0" name=""/>
        <dsp:cNvSpPr/>
      </dsp:nvSpPr>
      <dsp:spPr>
        <a:xfrm>
          <a:off x="1862907" y="1162019"/>
          <a:ext cx="1969927" cy="314429"/>
        </a:xfrm>
        <a:custGeom>
          <a:avLst/>
          <a:gdLst/>
          <a:ahLst/>
          <a:cxnLst/>
          <a:rect l="0" t="0" r="0" b="0"/>
          <a:pathLst>
            <a:path>
              <a:moveTo>
                <a:pt x="1969927" y="0"/>
              </a:moveTo>
              <a:lnTo>
                <a:pt x="1969927" y="214274"/>
              </a:lnTo>
              <a:lnTo>
                <a:pt x="0" y="214274"/>
              </a:lnTo>
              <a:lnTo>
                <a:pt x="0" y="31442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9680D63-6402-401B-86F3-56E7EF2D2EA6}">
      <dsp:nvSpPr>
        <dsp:cNvPr id="0" name=""/>
        <dsp:cNvSpPr/>
      </dsp:nvSpPr>
      <dsp:spPr>
        <a:xfrm>
          <a:off x="3178191" y="670580"/>
          <a:ext cx="1309286" cy="491438"/>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FEEAE1C-CBD5-406F-BD22-0D98FADEB7CE}">
      <dsp:nvSpPr>
        <dsp:cNvPr id="0" name=""/>
        <dsp:cNvSpPr/>
      </dsp:nvSpPr>
      <dsp:spPr>
        <a:xfrm>
          <a:off x="3298317" y="784700"/>
          <a:ext cx="1309286" cy="49143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 领导层 </a:t>
          </a:r>
        </a:p>
      </dsp:txBody>
      <dsp:txXfrm>
        <a:off x="3312711" y="799094"/>
        <a:ext cx="1280498" cy="462650"/>
      </dsp:txXfrm>
    </dsp:sp>
    <dsp:sp modelId="{8A0A6584-FE64-4500-BE12-FD5F90EA7941}">
      <dsp:nvSpPr>
        <dsp:cNvPr id="0" name=""/>
        <dsp:cNvSpPr/>
      </dsp:nvSpPr>
      <dsp:spPr>
        <a:xfrm>
          <a:off x="1053256" y="1476449"/>
          <a:ext cx="1619301"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E194F1A-2EF7-42DF-8304-005785F2BAF1}">
      <dsp:nvSpPr>
        <dsp:cNvPr id="0" name=""/>
        <dsp:cNvSpPr/>
      </dsp:nvSpPr>
      <dsp:spPr>
        <a:xfrm>
          <a:off x="1173382" y="1590568"/>
          <a:ext cx="1619301"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    管理部门</a:t>
          </a:r>
        </a:p>
      </dsp:txBody>
      <dsp:txXfrm>
        <a:off x="1193489" y="1610675"/>
        <a:ext cx="1579087" cy="646306"/>
      </dsp:txXfrm>
    </dsp:sp>
    <dsp:sp modelId="{15B9D885-8D92-4BE6-914A-2270FD9CD411}">
      <dsp:nvSpPr>
        <dsp:cNvPr id="0" name=""/>
        <dsp:cNvSpPr/>
      </dsp:nvSpPr>
      <dsp:spPr>
        <a:xfrm>
          <a:off x="953" y="2477399"/>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D1F0998-72CE-4C51-B806-19FB12E16C26}">
      <dsp:nvSpPr>
        <dsp:cNvPr id="0" name=""/>
        <dsp:cNvSpPr/>
      </dsp:nvSpPr>
      <dsp:spPr>
        <a:xfrm>
          <a:off x="121079" y="2591519"/>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策划人事</a:t>
          </a:r>
        </a:p>
      </dsp:txBody>
      <dsp:txXfrm>
        <a:off x="141186" y="2611626"/>
        <a:ext cx="1040920" cy="646306"/>
      </dsp:txXfrm>
    </dsp:sp>
    <dsp:sp modelId="{C89785AE-3EE2-450C-955D-A50B2459FAE9}">
      <dsp:nvSpPr>
        <dsp:cNvPr id="0" name=""/>
        <dsp:cNvSpPr/>
      </dsp:nvSpPr>
      <dsp:spPr>
        <a:xfrm>
          <a:off x="1322339" y="2477399"/>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A165E78-2822-4FAC-854D-5681C286213D}">
      <dsp:nvSpPr>
        <dsp:cNvPr id="0" name=""/>
        <dsp:cNvSpPr/>
      </dsp:nvSpPr>
      <dsp:spPr>
        <a:xfrm>
          <a:off x="1442465" y="2591519"/>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财务部门</a:t>
          </a:r>
        </a:p>
      </dsp:txBody>
      <dsp:txXfrm>
        <a:off x="1462572" y="2611626"/>
        <a:ext cx="1040920" cy="646306"/>
      </dsp:txXfrm>
    </dsp:sp>
    <dsp:sp modelId="{9A6B7175-AF59-4D9C-B677-F88AED34C18A}">
      <dsp:nvSpPr>
        <dsp:cNvPr id="0" name=""/>
        <dsp:cNvSpPr/>
      </dsp:nvSpPr>
      <dsp:spPr>
        <a:xfrm>
          <a:off x="2643726" y="2477399"/>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4DAF7A-CF21-4D3A-AE4F-09E96CE98189}">
      <dsp:nvSpPr>
        <dsp:cNvPr id="0" name=""/>
        <dsp:cNvSpPr/>
      </dsp:nvSpPr>
      <dsp:spPr>
        <a:xfrm>
          <a:off x="2763852" y="2591519"/>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宣传部门</a:t>
          </a:r>
        </a:p>
      </dsp:txBody>
      <dsp:txXfrm>
        <a:off x="2783959" y="2611626"/>
        <a:ext cx="1040920" cy="646306"/>
      </dsp:txXfrm>
    </dsp:sp>
    <dsp:sp modelId="{7745BC9A-CE32-4A7C-B932-5FA43E70965F}">
      <dsp:nvSpPr>
        <dsp:cNvPr id="0" name=""/>
        <dsp:cNvSpPr/>
      </dsp:nvSpPr>
      <dsp:spPr>
        <a:xfrm>
          <a:off x="5022929" y="1476449"/>
          <a:ext cx="1608273" cy="67805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62910EF-1C71-4CD8-B04D-B9B34EFC9258}">
      <dsp:nvSpPr>
        <dsp:cNvPr id="0" name=""/>
        <dsp:cNvSpPr/>
      </dsp:nvSpPr>
      <dsp:spPr>
        <a:xfrm>
          <a:off x="5143055" y="1590568"/>
          <a:ext cx="1608273" cy="6780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      技术部门</a:t>
          </a:r>
        </a:p>
      </dsp:txBody>
      <dsp:txXfrm>
        <a:off x="5162915" y="1610428"/>
        <a:ext cx="1568553" cy="638335"/>
      </dsp:txXfrm>
    </dsp:sp>
    <dsp:sp modelId="{F98A09A0-C4EE-48B5-A359-B898F7C167C4}">
      <dsp:nvSpPr>
        <dsp:cNvPr id="0" name=""/>
        <dsp:cNvSpPr/>
      </dsp:nvSpPr>
      <dsp:spPr>
        <a:xfrm>
          <a:off x="3965113" y="2468934"/>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642D460-3BAD-4491-AFA5-5FC2806E914B}">
      <dsp:nvSpPr>
        <dsp:cNvPr id="0" name=""/>
        <dsp:cNvSpPr/>
      </dsp:nvSpPr>
      <dsp:spPr>
        <a:xfrm>
          <a:off x="4085239" y="2583054"/>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开发部门</a:t>
          </a:r>
        </a:p>
      </dsp:txBody>
      <dsp:txXfrm>
        <a:off x="4105346" y="2603161"/>
        <a:ext cx="1040920" cy="646306"/>
      </dsp:txXfrm>
    </dsp:sp>
    <dsp:sp modelId="{5E0652BE-2956-4076-B540-A1A8A6F32CE7}">
      <dsp:nvSpPr>
        <dsp:cNvPr id="0" name=""/>
        <dsp:cNvSpPr/>
      </dsp:nvSpPr>
      <dsp:spPr>
        <a:xfrm>
          <a:off x="5286499" y="2468934"/>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C599C35-E460-43AD-8146-AFEFB5EAC846}">
      <dsp:nvSpPr>
        <dsp:cNvPr id="0" name=""/>
        <dsp:cNvSpPr/>
      </dsp:nvSpPr>
      <dsp:spPr>
        <a:xfrm>
          <a:off x="5406625" y="2583054"/>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运营维护部门</a:t>
          </a:r>
        </a:p>
      </dsp:txBody>
      <dsp:txXfrm>
        <a:off x="5426732" y="2603161"/>
        <a:ext cx="1040920" cy="646306"/>
      </dsp:txXfrm>
    </dsp:sp>
    <dsp:sp modelId="{CB0C8A8D-E1C3-49A0-9327-1ED7843AB438}">
      <dsp:nvSpPr>
        <dsp:cNvPr id="0" name=""/>
        <dsp:cNvSpPr/>
      </dsp:nvSpPr>
      <dsp:spPr>
        <a:xfrm>
          <a:off x="6607886" y="2468934"/>
          <a:ext cx="1081134" cy="68652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E1E9BD0-FD10-42CD-9D24-B6A5AB79D020}">
      <dsp:nvSpPr>
        <dsp:cNvPr id="0" name=""/>
        <dsp:cNvSpPr/>
      </dsp:nvSpPr>
      <dsp:spPr>
        <a:xfrm>
          <a:off x="6728012" y="2583054"/>
          <a:ext cx="1081134" cy="6865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方正姚体" panose="02010601030101010101" pitchFamily="2" charset="-122"/>
              <a:ea typeface="方正姚体" panose="02010601030101010101" pitchFamily="2" charset="-122"/>
            </a:rPr>
            <a:t>设计部门</a:t>
          </a:r>
        </a:p>
      </dsp:txBody>
      <dsp:txXfrm>
        <a:off x="6748119" y="2603161"/>
        <a:ext cx="1040920" cy="6463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70709-F638-46EB-87EE-5223F8DBFFA6}"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EF339E-A117-4CC5-8DF7-AE7A41BF1CE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EF339E-A117-4CC5-8DF7-AE7A41BF1CE6}"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EF339E-A117-4CC5-8DF7-AE7A41BF1CE6}"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EF339E-A117-4CC5-8DF7-AE7A41BF1CE6}" type="slidenum">
              <a:rPr lang="zh-CN" altLang="en-US" smtClean="0"/>
              <a:t>18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EF339E-A117-4CC5-8DF7-AE7A41BF1CE6}"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EF339E-A117-4CC5-8DF7-AE7A41BF1CE6}"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88509C1-A8C6-4EEA-AD25-3747121DC4B6}"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50C604-98BE-4CDB-8BC7-CCA172D31D73}" type="datetimeFigureOut">
              <a:rPr lang="zh-CN" altLang="en-US" smtClean="0"/>
              <a:t>2021/12/21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A28161-7D2C-471A-8072-2C8A993E39F9}"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0C604-98BE-4CDB-8BC7-CCA172D31D73}" type="datetimeFigureOut">
              <a:rPr lang="zh-CN" altLang="en-US" smtClean="0"/>
              <a:t>2021/12/21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28161-7D2C-471A-8072-2C8A993E39F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svg"/><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5.pn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p:cNvSpPr/>
          <p:nvPr/>
        </p:nvSpPr>
        <p:spPr>
          <a:xfrm>
            <a:off x="5016500" y="2049742"/>
            <a:ext cx="2086046" cy="565151"/>
          </a:xfrm>
          <a:prstGeom prst="roundRect">
            <a:avLst>
              <a:gd name="adj" fmla="val 50000"/>
            </a:avLst>
          </a:prstGeom>
          <a:solidFill>
            <a:srgbClr val="CB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02130" y="2344306"/>
            <a:ext cx="3069030" cy="4138323"/>
            <a:chOff x="-1202130" y="2344306"/>
            <a:chExt cx="3069030" cy="4138323"/>
          </a:xfrm>
        </p:grpSpPr>
        <p:sp>
          <p:nvSpPr>
            <p:cNvPr id="59" name="直角三角形 58"/>
            <p:cNvSpPr/>
            <p:nvPr/>
          </p:nvSpPr>
          <p:spPr>
            <a:xfrm rot="13500000">
              <a:off x="-939325" y="2588782"/>
              <a:ext cx="1878649" cy="1878649"/>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rot="13500000">
              <a:off x="-1202130" y="2344306"/>
              <a:ext cx="2373087" cy="2373087"/>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1200557" y="4026053"/>
              <a:ext cx="2343056" cy="2343056"/>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1038" y="5283321"/>
              <a:ext cx="1185862" cy="1199308"/>
            </a:xfrm>
            <a:prstGeom prst="line">
              <a:avLst/>
            </a:prstGeom>
            <a:ln w="28575">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10323120" y="344056"/>
            <a:ext cx="3069030" cy="4138323"/>
            <a:chOff x="-1202130" y="2344306"/>
            <a:chExt cx="3069030" cy="4138323"/>
          </a:xfrm>
        </p:grpSpPr>
        <p:sp>
          <p:nvSpPr>
            <p:cNvPr id="62" name="直角三角形 61"/>
            <p:cNvSpPr/>
            <p:nvPr/>
          </p:nvSpPr>
          <p:spPr>
            <a:xfrm rot="13500000">
              <a:off x="-939325" y="2588782"/>
              <a:ext cx="1878649" cy="1878649"/>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a:off x="-1202130" y="2344306"/>
              <a:ext cx="2373087" cy="2373087"/>
            </a:xfrm>
            <a:prstGeom prst="rtTriangle">
              <a:avLst/>
            </a:prstGeom>
            <a:noFill/>
            <a:ln w="28575">
              <a:solidFill>
                <a:srgbClr val="FAE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3500000">
              <a:off x="-1200557" y="4026053"/>
              <a:ext cx="2343056" cy="2343056"/>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681038" y="5283321"/>
              <a:ext cx="1185862" cy="1199308"/>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3629366" y="2953115"/>
            <a:ext cx="4860243" cy="922020"/>
          </a:xfrm>
          <a:prstGeom prst="rect">
            <a:avLst/>
          </a:prstGeom>
          <a:noFill/>
        </p:spPr>
        <p:txBody>
          <a:bodyPr wrap="square" rtlCol="0">
            <a:spAutoFit/>
          </a:bodyPr>
          <a:lstStyle/>
          <a:p>
            <a:pPr algn="dist"/>
            <a:r>
              <a:rPr lang="zh-CN" altLang="en-US" sz="5400" dirty="0">
                <a:solidFill>
                  <a:schemeClr val="tx1">
                    <a:lumMod val="65000"/>
                    <a:lumOff val="35000"/>
                  </a:schemeClr>
                </a:solidFill>
                <a:latin typeface="隶书" panose="02010509060101010101" pitchFamily="49" charset="-122"/>
                <a:ea typeface="隶书" panose="02010509060101010101" pitchFamily="49" charset="-122"/>
              </a:rPr>
              <a:t>小觅</a:t>
            </a:r>
            <a:r>
              <a:rPr lang="en-US" altLang="zh-CN" sz="5400" dirty="0">
                <a:solidFill>
                  <a:schemeClr val="tx1">
                    <a:lumMod val="65000"/>
                    <a:lumOff val="35000"/>
                  </a:schemeClr>
                </a:solidFill>
                <a:latin typeface="隶书" panose="02010509060101010101" pitchFamily="49" charset="-122"/>
                <a:ea typeface="隶书" panose="02010509060101010101" pitchFamily="49" charset="-122"/>
              </a:rPr>
              <a:t>APP</a:t>
            </a:r>
            <a:endParaRPr lang="zh-CN" altLang="en-US" sz="5400" dirty="0">
              <a:solidFill>
                <a:schemeClr val="tx1">
                  <a:lumMod val="65000"/>
                  <a:lumOff val="35000"/>
                </a:schemeClr>
              </a:solidFill>
              <a:latin typeface="隶书" panose="02010509060101010101" pitchFamily="49" charset="-122"/>
              <a:ea typeface="隶书" panose="02010509060101010101" pitchFamily="49" charset="-122"/>
            </a:endParaRPr>
          </a:p>
        </p:txBody>
      </p:sp>
      <p:sp>
        <p:nvSpPr>
          <p:cNvPr id="67" name="矩形: 圆角 66"/>
          <p:cNvSpPr/>
          <p:nvPr/>
        </p:nvSpPr>
        <p:spPr>
          <a:xfrm>
            <a:off x="4046220" y="2006600"/>
            <a:ext cx="3587750" cy="565150"/>
          </a:xfrm>
          <a:prstGeom prst="roundRect">
            <a:avLst>
              <a:gd name="adj" fmla="val 5000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336415" y="2058670"/>
            <a:ext cx="2766060" cy="429895"/>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创业管理汇报</a:t>
            </a:r>
            <a:endParaRPr lang="en-US" altLang="zh-CN" sz="2200" dirty="0">
              <a:solidFill>
                <a:schemeClr val="bg1"/>
              </a:solidFill>
              <a:latin typeface="汉仪中宋简" panose="02010609000101010101" pitchFamily="49" charset="-122"/>
              <a:ea typeface="汉仪中宋简" panose="02010609000101010101" pitchFamily="49" charset="-122"/>
            </a:endParaRPr>
          </a:p>
        </p:txBody>
      </p:sp>
      <p:grpSp>
        <p:nvGrpSpPr>
          <p:cNvPr id="74" name="组合 73"/>
          <p:cNvGrpSpPr/>
          <p:nvPr/>
        </p:nvGrpSpPr>
        <p:grpSpPr>
          <a:xfrm>
            <a:off x="5182016" y="5088157"/>
            <a:ext cx="1768536" cy="122622"/>
            <a:chOff x="5055016" y="4999257"/>
            <a:chExt cx="1768536" cy="122622"/>
          </a:xfrm>
        </p:grpSpPr>
        <p:sp>
          <p:nvSpPr>
            <p:cNvPr id="26" name="矩形: 圆角 25"/>
            <p:cNvSpPr/>
            <p:nvPr/>
          </p:nvSpPr>
          <p:spPr>
            <a:xfrm rot="2700000">
              <a:off x="5055016" y="4999257"/>
              <a:ext cx="122619" cy="122619"/>
            </a:xfrm>
            <a:prstGeom prst="roundRect">
              <a:avLst/>
            </a:prstGeom>
            <a:no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2700000">
              <a:off x="5603655" y="4999258"/>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rot="2700000">
              <a:off x="6152294" y="4999259"/>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p:nvSpPr>
          <p:spPr>
            <a:xfrm rot="2700000">
              <a:off x="6700933" y="4999260"/>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31EEFECB-4CEC-4A01-BEB5-D79DC812D700}"/>
              </a:ext>
            </a:extLst>
          </p:cNvPr>
          <p:cNvSpPr txBox="1"/>
          <p:nvPr/>
        </p:nvSpPr>
        <p:spPr>
          <a:xfrm>
            <a:off x="8248108" y="4449063"/>
            <a:ext cx="3189043" cy="1754326"/>
          </a:xfrm>
          <a:prstGeom prst="rect">
            <a:avLst/>
          </a:prstGeom>
          <a:noFill/>
        </p:spPr>
        <p:txBody>
          <a:bodyPr wrap="square" rtlCol="0">
            <a:spAutoFit/>
          </a:bodyPr>
          <a:lstStyle/>
          <a:p>
            <a:r>
              <a:rPr lang="zh-CN" altLang="en-US" dirty="0"/>
              <a:t>任务分工</a:t>
            </a:r>
            <a:endParaRPr lang="en-US" altLang="zh-CN" dirty="0"/>
          </a:p>
          <a:p>
            <a:r>
              <a:rPr lang="zh-CN" altLang="en-US" dirty="0"/>
              <a:t>市场分析补充：沈佳艺</a:t>
            </a:r>
            <a:endParaRPr lang="en-US" altLang="zh-CN" dirty="0"/>
          </a:p>
          <a:p>
            <a:r>
              <a:rPr lang="zh-CN" altLang="en-US" dirty="0"/>
              <a:t>财务分析：李娉婷、吴依依</a:t>
            </a:r>
            <a:br>
              <a:rPr lang="en-US" altLang="zh-CN" dirty="0"/>
            </a:br>
            <a:r>
              <a:rPr lang="zh-CN" altLang="en-US" dirty="0"/>
              <a:t>创业团队：徐嘉璐</a:t>
            </a:r>
            <a:endParaRPr lang="en-US" altLang="zh-CN" dirty="0"/>
          </a:p>
          <a:p>
            <a:r>
              <a:rPr lang="zh-CN" altLang="en-US" dirty="0"/>
              <a:t>风险分析：应宇杰</a:t>
            </a:r>
            <a:endParaRPr lang="en-US" altLang="zh-CN" dirty="0"/>
          </a:p>
          <a:p>
            <a:r>
              <a:rPr lang="zh-CN" altLang="en-US" dirty="0"/>
              <a:t>文档及</a:t>
            </a:r>
            <a:r>
              <a:rPr lang="en-US" altLang="zh-CN" dirty="0"/>
              <a:t>PPT</a:t>
            </a:r>
            <a:r>
              <a:rPr lang="zh-CN" altLang="en-US" dirty="0"/>
              <a:t>整合：周芷竹</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680382" y="3075197"/>
            <a:ext cx="1772128" cy="2185257"/>
            <a:chOff x="2321423" y="3086712"/>
            <a:chExt cx="1772128" cy="2185257"/>
          </a:xfrm>
        </p:grpSpPr>
        <p:sp>
          <p:nvSpPr>
            <p:cNvPr id="30" name="文本框 29"/>
            <p:cNvSpPr txBox="1"/>
            <p:nvPr/>
          </p:nvSpPr>
          <p:spPr>
            <a:xfrm>
              <a:off x="2321423" y="3086712"/>
              <a:ext cx="1772128" cy="369332"/>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r>
                <a:rPr lang="zh-CN" altLang="en-US" sz="1800" dirty="0">
                  <a:solidFill>
                    <a:schemeClr val="bg1"/>
                  </a:solidFill>
                </a:rPr>
                <a:t>市场数据分析</a:t>
              </a:r>
            </a:p>
          </p:txBody>
        </p:sp>
        <p:sp>
          <p:nvSpPr>
            <p:cNvPr id="31" name="文本框 30"/>
            <p:cNvSpPr txBox="1"/>
            <p:nvPr/>
          </p:nvSpPr>
          <p:spPr>
            <a:xfrm>
              <a:off x="2321424" y="3404150"/>
              <a:ext cx="1669117" cy="1867819"/>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sz="1300" dirty="0">
                  <a:solidFill>
                    <a:schemeClr val="bg1"/>
                  </a:solidFill>
                </a:rPr>
                <a:t>点击此处请输入文本内容点击此处请输入文本内容点击此处请输入文本内容点击此处请输入文本内容点击此处请输入文本</a:t>
              </a:r>
              <a:endParaRPr lang="en-US" altLang="zh-CN" sz="1300" dirty="0">
                <a:solidFill>
                  <a:schemeClr val="bg1"/>
                </a:solidFill>
              </a:endParaRPr>
            </a:p>
          </p:txBody>
        </p:sp>
      </p:grpSp>
      <p:sp>
        <p:nvSpPr>
          <p:cNvPr id="29" name="Freeform 14"/>
          <p:cNvSpPr/>
          <p:nvPr/>
        </p:nvSpPr>
        <p:spPr>
          <a:xfrm>
            <a:off x="6781355" y="5495169"/>
            <a:ext cx="365962" cy="332145"/>
          </a:xfrm>
          <a:custGeom>
            <a:avLst/>
            <a:gdLst/>
            <a:ahLst/>
            <a:cxnLst>
              <a:cxn ang="0">
                <a:pos x="wd2" y="hd2"/>
              </a:cxn>
              <a:cxn ang="5400000">
                <a:pos x="wd2" y="hd2"/>
              </a:cxn>
              <a:cxn ang="10800000">
                <a:pos x="wd2" y="hd2"/>
              </a:cxn>
              <a:cxn ang="16200000">
                <a:pos x="wd2" y="hd2"/>
              </a:cxn>
            </a:cxnLst>
            <a:rect l="0" t="0" r="r" b="b"/>
            <a:pathLst>
              <a:path w="21600" h="21600" extrusionOk="0">
                <a:moveTo>
                  <a:pt x="19889" y="16180"/>
                </a:moveTo>
                <a:lnTo>
                  <a:pt x="19889" y="9897"/>
                </a:lnTo>
                <a:lnTo>
                  <a:pt x="11620" y="9897"/>
                </a:lnTo>
                <a:lnTo>
                  <a:pt x="11620" y="5420"/>
                </a:lnTo>
                <a:lnTo>
                  <a:pt x="13331" y="5420"/>
                </a:lnTo>
                <a:lnTo>
                  <a:pt x="13331" y="0"/>
                </a:lnTo>
                <a:lnTo>
                  <a:pt x="8269" y="0"/>
                </a:lnTo>
                <a:lnTo>
                  <a:pt x="8269" y="5420"/>
                </a:lnTo>
                <a:lnTo>
                  <a:pt x="9980" y="5420"/>
                </a:lnTo>
                <a:lnTo>
                  <a:pt x="9980" y="9897"/>
                </a:lnTo>
                <a:lnTo>
                  <a:pt x="1711" y="9897"/>
                </a:lnTo>
                <a:lnTo>
                  <a:pt x="1711" y="16180"/>
                </a:lnTo>
                <a:lnTo>
                  <a:pt x="0" y="16180"/>
                </a:lnTo>
                <a:lnTo>
                  <a:pt x="0" y="21600"/>
                </a:lnTo>
                <a:lnTo>
                  <a:pt x="4919" y="21600"/>
                </a:lnTo>
                <a:lnTo>
                  <a:pt x="4919" y="16180"/>
                </a:lnTo>
                <a:lnTo>
                  <a:pt x="3350" y="16180"/>
                </a:lnTo>
                <a:lnTo>
                  <a:pt x="3350" y="11703"/>
                </a:lnTo>
                <a:lnTo>
                  <a:pt x="9980" y="11703"/>
                </a:lnTo>
                <a:lnTo>
                  <a:pt x="9980" y="16180"/>
                </a:lnTo>
                <a:lnTo>
                  <a:pt x="8269" y="16180"/>
                </a:lnTo>
                <a:lnTo>
                  <a:pt x="8269" y="21600"/>
                </a:lnTo>
                <a:lnTo>
                  <a:pt x="13331" y="21600"/>
                </a:lnTo>
                <a:lnTo>
                  <a:pt x="13331" y="16180"/>
                </a:lnTo>
                <a:lnTo>
                  <a:pt x="11620" y="16180"/>
                </a:lnTo>
                <a:lnTo>
                  <a:pt x="11620" y="11703"/>
                </a:lnTo>
                <a:lnTo>
                  <a:pt x="18250" y="11703"/>
                </a:lnTo>
                <a:lnTo>
                  <a:pt x="18250" y="16180"/>
                </a:lnTo>
                <a:lnTo>
                  <a:pt x="16681" y="16180"/>
                </a:lnTo>
                <a:lnTo>
                  <a:pt x="16681" y="21600"/>
                </a:lnTo>
                <a:lnTo>
                  <a:pt x="21600" y="21600"/>
                </a:lnTo>
                <a:lnTo>
                  <a:pt x="21600" y="16180"/>
                </a:lnTo>
                <a:lnTo>
                  <a:pt x="19889" y="16180"/>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53" name="文本框 52">
            <a:extLst>
              <a:ext uri="{FF2B5EF4-FFF2-40B4-BE49-F238E27FC236}">
                <a16:creationId xmlns:a16="http://schemas.microsoft.com/office/drawing/2014/main" id="{FC5CA659-5F16-4C3F-93AF-9D487573712C}"/>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pic>
        <p:nvPicPr>
          <p:cNvPr id="34" name="图片 33">
            <a:extLst>
              <a:ext uri="{FF2B5EF4-FFF2-40B4-BE49-F238E27FC236}">
                <a16:creationId xmlns:a16="http://schemas.microsoft.com/office/drawing/2014/main" id="{3829CFEA-D873-4C81-8CE3-FEF046000E02}"/>
              </a:ext>
            </a:extLst>
          </p:cNvPr>
          <p:cNvPicPr>
            <a:picLocks noChangeAspect="1"/>
          </p:cNvPicPr>
          <p:nvPr/>
        </p:nvPicPr>
        <p:blipFill rotWithShape="1">
          <a:blip r:embed="rId2">
            <a:extLst>
              <a:ext uri="{28A0092B-C50C-407E-A947-70E740481C1C}">
                <a14:useLocalDpi xmlns:a14="http://schemas.microsoft.com/office/drawing/2010/main" val="0"/>
              </a:ext>
            </a:extLst>
          </a:blip>
          <a:srcRect l="-832" t="12797" r="832" b="9872"/>
          <a:stretch/>
        </p:blipFill>
        <p:spPr bwMode="auto">
          <a:xfrm>
            <a:off x="-57018" y="2054987"/>
            <a:ext cx="5696251" cy="2748026"/>
          </a:xfrm>
          <a:prstGeom prst="rect">
            <a:avLst/>
          </a:prstGeom>
          <a:noFill/>
          <a:ln>
            <a:noFill/>
          </a:ln>
          <a:extLst>
            <a:ext uri="{53640926-AAD7-44D8-BBD7-CCE9431645EC}">
              <a14:shadowObscured xmlns:a14="http://schemas.microsoft.com/office/drawing/2010/main"/>
            </a:ext>
          </a:extLst>
        </p:spPr>
      </p:pic>
      <p:grpSp>
        <p:nvGrpSpPr>
          <p:cNvPr id="48" name="组合 47">
            <a:extLst>
              <a:ext uri="{FF2B5EF4-FFF2-40B4-BE49-F238E27FC236}">
                <a16:creationId xmlns:a16="http://schemas.microsoft.com/office/drawing/2014/main" id="{7CBE8C26-0957-4988-86C6-CFC9DD6600CD}"/>
              </a:ext>
            </a:extLst>
          </p:cNvPr>
          <p:cNvGrpSpPr/>
          <p:nvPr/>
        </p:nvGrpSpPr>
        <p:grpSpPr>
          <a:xfrm>
            <a:off x="6064768" y="2061327"/>
            <a:ext cx="5410234" cy="3215752"/>
            <a:chOff x="6122519" y="2640134"/>
            <a:chExt cx="5410234" cy="3215752"/>
          </a:xfrm>
        </p:grpSpPr>
        <p:grpSp>
          <p:nvGrpSpPr>
            <p:cNvPr id="49" name="组合 48">
              <a:extLst>
                <a:ext uri="{FF2B5EF4-FFF2-40B4-BE49-F238E27FC236}">
                  <a16:creationId xmlns:a16="http://schemas.microsoft.com/office/drawing/2014/main" id="{E38A7A4D-EE15-4D21-9EC4-E50687CEAE79}"/>
                </a:ext>
              </a:extLst>
            </p:cNvPr>
            <p:cNvGrpSpPr/>
            <p:nvPr/>
          </p:nvGrpSpPr>
          <p:grpSpPr>
            <a:xfrm>
              <a:off x="6122519" y="2668975"/>
              <a:ext cx="815238" cy="815236"/>
              <a:chOff x="6847449" y="3403767"/>
              <a:chExt cx="555795" cy="555795"/>
            </a:xfrm>
          </p:grpSpPr>
          <p:sp>
            <p:nvSpPr>
              <p:cNvPr id="54" name="矩形: 圆角 53">
                <a:extLst>
                  <a:ext uri="{FF2B5EF4-FFF2-40B4-BE49-F238E27FC236}">
                    <a16:creationId xmlns:a16="http://schemas.microsoft.com/office/drawing/2014/main" id="{EE325E9B-9684-494D-9D82-8E4AD5E53E5B}"/>
                  </a:ext>
                </a:extLst>
              </p:cNvPr>
              <p:cNvSpPr/>
              <p:nvPr/>
            </p:nvSpPr>
            <p:spPr>
              <a:xfrm>
                <a:off x="6847449" y="3403767"/>
                <a:ext cx="555795" cy="555795"/>
              </a:xfrm>
              <a:prstGeom prst="roundRect">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6B7A8F9-E5E4-46D1-9CB0-731DA7274A03}"/>
                  </a:ext>
                </a:extLst>
              </p:cNvPr>
              <p:cNvGrpSpPr/>
              <p:nvPr/>
            </p:nvGrpSpPr>
            <p:grpSpPr>
              <a:xfrm>
                <a:off x="6992227" y="3555643"/>
                <a:ext cx="268161" cy="235308"/>
                <a:chOff x="4955131" y="3308519"/>
                <a:chExt cx="276053" cy="242233"/>
              </a:xfrm>
            </p:grpSpPr>
            <p:sp>
              <p:nvSpPr>
                <p:cNvPr id="56" name="Freeform 157">
                  <a:extLst>
                    <a:ext uri="{FF2B5EF4-FFF2-40B4-BE49-F238E27FC236}">
                      <a16:creationId xmlns:a16="http://schemas.microsoft.com/office/drawing/2014/main" id="{C73D9F28-47B3-4CC0-9449-E070903CB923}"/>
                    </a:ext>
                  </a:extLst>
                </p:cNvPr>
                <p:cNvSpPr/>
                <p:nvPr/>
              </p:nvSpPr>
              <p:spPr>
                <a:xfrm>
                  <a:off x="5039226" y="3308519"/>
                  <a:ext cx="107862" cy="41134"/>
                </a:xfrm>
                <a:custGeom>
                  <a:avLst/>
                  <a:gdLst/>
                  <a:ahLst/>
                  <a:cxnLst>
                    <a:cxn ang="0">
                      <a:pos x="wd2" y="hd2"/>
                    </a:cxn>
                    <a:cxn ang="5400000">
                      <a:pos x="wd2" y="hd2"/>
                    </a:cxn>
                    <a:cxn ang="10800000">
                      <a:pos x="wd2" y="hd2"/>
                    </a:cxn>
                    <a:cxn ang="16200000">
                      <a:pos x="wd2" y="hd2"/>
                    </a:cxn>
                  </a:cxnLst>
                  <a:rect l="0" t="0" r="r" b="b"/>
                  <a:pathLst>
                    <a:path w="21600" h="21600" extrusionOk="0">
                      <a:moveTo>
                        <a:pt x="4320" y="10232"/>
                      </a:moveTo>
                      <a:cubicBezTo>
                        <a:pt x="17280" y="10232"/>
                        <a:pt x="17280" y="10232"/>
                        <a:pt x="17280" y="10232"/>
                      </a:cubicBezTo>
                      <a:cubicBezTo>
                        <a:pt x="17280" y="21600"/>
                        <a:pt x="17280" y="21600"/>
                        <a:pt x="17280" y="21600"/>
                      </a:cubicBezTo>
                      <a:cubicBezTo>
                        <a:pt x="21600" y="21600"/>
                        <a:pt x="21600" y="21600"/>
                        <a:pt x="21600" y="21600"/>
                      </a:cubicBezTo>
                      <a:cubicBezTo>
                        <a:pt x="21600" y="10232"/>
                        <a:pt x="21600" y="10232"/>
                        <a:pt x="21600" y="10232"/>
                      </a:cubicBezTo>
                      <a:cubicBezTo>
                        <a:pt x="21600" y="4547"/>
                        <a:pt x="19440" y="0"/>
                        <a:pt x="17280" y="0"/>
                      </a:cubicBezTo>
                      <a:cubicBezTo>
                        <a:pt x="4320" y="0"/>
                        <a:pt x="4320" y="0"/>
                        <a:pt x="4320" y="0"/>
                      </a:cubicBezTo>
                      <a:cubicBezTo>
                        <a:pt x="2160" y="0"/>
                        <a:pt x="0" y="4547"/>
                        <a:pt x="0" y="10232"/>
                      </a:cubicBezTo>
                      <a:cubicBezTo>
                        <a:pt x="0" y="21600"/>
                        <a:pt x="0" y="21600"/>
                        <a:pt x="0" y="21600"/>
                      </a:cubicBezTo>
                      <a:cubicBezTo>
                        <a:pt x="4320" y="21600"/>
                        <a:pt x="4320" y="21600"/>
                        <a:pt x="4320" y="21600"/>
                      </a:cubicBezTo>
                      <a:lnTo>
                        <a:pt x="4320" y="10232"/>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7" name="Rectangle 158">
                  <a:extLst>
                    <a:ext uri="{FF2B5EF4-FFF2-40B4-BE49-F238E27FC236}">
                      <a16:creationId xmlns:a16="http://schemas.microsoft.com/office/drawing/2014/main" id="{539516FC-91AC-4EB0-B859-AEE4D58957EF}"/>
                    </a:ext>
                  </a:extLst>
                </p:cNvPr>
                <p:cNvSpPr/>
                <p:nvPr/>
              </p:nvSpPr>
              <p:spPr>
                <a:xfrm>
                  <a:off x="4955131" y="3359707"/>
                  <a:ext cx="276053" cy="64900"/>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8" name="Rectangle 159">
                  <a:extLst>
                    <a:ext uri="{FF2B5EF4-FFF2-40B4-BE49-F238E27FC236}">
                      <a16:creationId xmlns:a16="http://schemas.microsoft.com/office/drawing/2014/main" id="{8DB20C87-78FE-4505-91B9-CF7E7ED908CE}"/>
                    </a:ext>
                  </a:extLst>
                </p:cNvPr>
                <p:cNvSpPr/>
                <p:nvPr/>
              </p:nvSpPr>
              <p:spPr>
                <a:xfrm>
                  <a:off x="4967930" y="3435577"/>
                  <a:ext cx="250459" cy="11517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grpSp>
        </p:grpSp>
        <p:grpSp>
          <p:nvGrpSpPr>
            <p:cNvPr id="50" name="组合 49">
              <a:extLst>
                <a:ext uri="{FF2B5EF4-FFF2-40B4-BE49-F238E27FC236}">
                  <a16:creationId xmlns:a16="http://schemas.microsoft.com/office/drawing/2014/main" id="{53FCEB88-20F8-4DBD-9DBE-87796B452D58}"/>
                </a:ext>
              </a:extLst>
            </p:cNvPr>
            <p:cNvGrpSpPr/>
            <p:nvPr/>
          </p:nvGrpSpPr>
          <p:grpSpPr>
            <a:xfrm>
              <a:off x="7101056" y="2640134"/>
              <a:ext cx="4431697" cy="3215752"/>
              <a:chOff x="7804979" y="1866406"/>
              <a:chExt cx="4431697" cy="3215752"/>
            </a:xfrm>
          </p:grpSpPr>
          <p:sp>
            <p:nvSpPr>
              <p:cNvPr id="51" name="文本框 23">
                <a:extLst>
                  <a:ext uri="{FF2B5EF4-FFF2-40B4-BE49-F238E27FC236}">
                    <a16:creationId xmlns:a16="http://schemas.microsoft.com/office/drawing/2014/main" id="{DC6EBE49-2551-4FA8-9315-1106446B18BF}"/>
                  </a:ext>
                </a:extLst>
              </p:cNvPr>
              <p:cNvSpPr txBox="1"/>
              <p:nvPr/>
            </p:nvSpPr>
            <p:spPr>
              <a:xfrm>
                <a:off x="7812733" y="1866406"/>
                <a:ext cx="2352007"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sym typeface="+mn-ea"/>
                  </a:rPr>
                  <a:t>市场存量</a:t>
                </a:r>
                <a:endParaRPr lang="zh-CN" altLang="zh-CN"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sym typeface="+mn-ea"/>
                </a:endParaRPr>
              </a:p>
            </p:txBody>
          </p:sp>
          <p:sp>
            <p:nvSpPr>
              <p:cNvPr id="52" name="文本框 24">
                <a:extLst>
                  <a:ext uri="{FF2B5EF4-FFF2-40B4-BE49-F238E27FC236}">
                    <a16:creationId xmlns:a16="http://schemas.microsoft.com/office/drawing/2014/main" id="{1C7D4EAD-1057-4ECF-B0F7-C1ABD8DAFA3D}"/>
                  </a:ext>
                </a:extLst>
              </p:cNvPr>
              <p:cNvSpPr txBox="1"/>
              <p:nvPr/>
            </p:nvSpPr>
            <p:spPr>
              <a:xfrm>
                <a:off x="7804979" y="2115961"/>
                <a:ext cx="4431697" cy="2966197"/>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2020</a:t>
                </a:r>
                <a:r>
                  <a:rPr lang="zh-CN" altLang="en-US"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年在线旅游市场迅速扩张，市场交易规模为</a:t>
                </a:r>
                <a:r>
                  <a:rPr lang="en-US" altLang="zh-CN"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4237.2</a:t>
                </a:r>
                <a:r>
                  <a:rPr lang="zh-CN" altLang="en-US"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亿元。其中自助游和跟团游大概各占一半，估算</a:t>
                </a:r>
                <a:r>
                  <a:rPr lang="en-US" altLang="zh-CN"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2020</a:t>
                </a:r>
                <a:r>
                  <a:rPr lang="zh-CN" altLang="en-US"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年在线自由行市场约为</a:t>
                </a:r>
                <a:r>
                  <a:rPr lang="en-US" altLang="zh-CN"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2000</a:t>
                </a:r>
                <a:r>
                  <a:rPr lang="zh-CN" altLang="en-US" b="1" dirty="0">
                    <a:solidFill>
                      <a:schemeClr val="bg1">
                        <a:lumMod val="50000"/>
                      </a:schemeClr>
                    </a:solidFill>
                    <a:latin typeface="宋体" panose="02010600030101010101" pitchFamily="2" charset="-122"/>
                    <a:ea typeface="宋体" panose="02010600030101010101" pitchFamily="2" charset="-122"/>
                    <a:cs typeface="Calibri" panose="020F0502020204030204" pitchFamily="34" charset="0"/>
                  </a:rPr>
                  <a:t>亿元，假设所有使用智能行程工具的用户都能在此预定，则智能行程市场能达到千亿规模，实际规模也有几百个亿。</a:t>
                </a:r>
              </a:p>
            </p:txBody>
          </p:sp>
        </p:grpSp>
      </p:grpSp>
      <p:grpSp>
        <p:nvGrpSpPr>
          <p:cNvPr id="69" name="组合 68">
            <a:extLst>
              <a:ext uri="{FF2B5EF4-FFF2-40B4-BE49-F238E27FC236}">
                <a16:creationId xmlns:a16="http://schemas.microsoft.com/office/drawing/2014/main" id="{C7FDFF29-3449-4229-B682-20C94E64BF9D}"/>
              </a:ext>
            </a:extLst>
          </p:cNvPr>
          <p:cNvGrpSpPr/>
          <p:nvPr/>
        </p:nvGrpSpPr>
        <p:grpSpPr>
          <a:xfrm>
            <a:off x="6320454" y="3724148"/>
            <a:ext cx="419367" cy="321099"/>
            <a:chOff x="9406059" y="3871250"/>
            <a:chExt cx="276292" cy="211550"/>
          </a:xfrm>
          <a:effectLst/>
        </p:grpSpPr>
        <p:sp>
          <p:nvSpPr>
            <p:cNvPr id="70" name="Rectangle 53">
              <a:extLst>
                <a:ext uri="{FF2B5EF4-FFF2-40B4-BE49-F238E27FC236}">
                  <a16:creationId xmlns:a16="http://schemas.microsoft.com/office/drawing/2014/main" id="{079B86FB-6F7C-4A54-B1A7-52DE1B712F85}"/>
                </a:ext>
              </a:extLst>
            </p:cNvPr>
            <p:cNvSpPr/>
            <p:nvPr/>
          </p:nvSpPr>
          <p:spPr>
            <a:xfrm>
              <a:off x="9427943" y="3998909"/>
              <a:ext cx="42858" cy="4285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71" name="Rectangle 54">
              <a:extLst>
                <a:ext uri="{FF2B5EF4-FFF2-40B4-BE49-F238E27FC236}">
                  <a16:creationId xmlns:a16="http://schemas.microsoft.com/office/drawing/2014/main" id="{17002E64-FBF7-4DBD-9EE1-31094B122578}"/>
                </a:ext>
              </a:extLst>
            </p:cNvPr>
            <p:cNvSpPr/>
            <p:nvPr/>
          </p:nvSpPr>
          <p:spPr>
            <a:xfrm>
              <a:off x="9489950" y="3955140"/>
              <a:ext cx="43770" cy="8662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72" name="Rectangle 55">
              <a:extLst>
                <a:ext uri="{FF2B5EF4-FFF2-40B4-BE49-F238E27FC236}">
                  <a16:creationId xmlns:a16="http://schemas.microsoft.com/office/drawing/2014/main" id="{9A4561FA-7052-4E56-B11D-1D7A8BDB7ED4}"/>
                </a:ext>
              </a:extLst>
            </p:cNvPr>
            <p:cNvSpPr/>
            <p:nvPr/>
          </p:nvSpPr>
          <p:spPr>
            <a:xfrm>
              <a:off x="9554691" y="3914107"/>
              <a:ext cx="42857" cy="127661"/>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73" name="Rectangle 56">
              <a:extLst>
                <a:ext uri="{FF2B5EF4-FFF2-40B4-BE49-F238E27FC236}">
                  <a16:creationId xmlns:a16="http://schemas.microsoft.com/office/drawing/2014/main" id="{F93A7CFA-FCD9-4776-BCDD-F91CBE65006C}"/>
                </a:ext>
              </a:extLst>
            </p:cNvPr>
            <p:cNvSpPr/>
            <p:nvPr/>
          </p:nvSpPr>
          <p:spPr>
            <a:xfrm>
              <a:off x="9617609" y="3871250"/>
              <a:ext cx="42858" cy="17051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74" name="Rectangle 57">
              <a:extLst>
                <a:ext uri="{FF2B5EF4-FFF2-40B4-BE49-F238E27FC236}">
                  <a16:creationId xmlns:a16="http://schemas.microsoft.com/office/drawing/2014/main" id="{D9B6AD2A-CA74-4628-B0C5-F5CD7E1FA15D}"/>
                </a:ext>
              </a:extLst>
            </p:cNvPr>
            <p:cNvSpPr/>
            <p:nvPr/>
          </p:nvSpPr>
          <p:spPr>
            <a:xfrm>
              <a:off x="9406059" y="4060915"/>
              <a:ext cx="276292"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grpSp>
      <p:sp>
        <p:nvSpPr>
          <p:cNvPr id="75" name="Freeform 14">
            <a:extLst>
              <a:ext uri="{FF2B5EF4-FFF2-40B4-BE49-F238E27FC236}">
                <a16:creationId xmlns:a16="http://schemas.microsoft.com/office/drawing/2014/main" id="{784BB0EA-C876-40A6-B613-C019B68F7D88}"/>
              </a:ext>
            </a:extLst>
          </p:cNvPr>
          <p:cNvSpPr/>
          <p:nvPr/>
        </p:nvSpPr>
        <p:spPr>
          <a:xfrm>
            <a:off x="6362255" y="4747907"/>
            <a:ext cx="365962" cy="332145"/>
          </a:xfrm>
          <a:custGeom>
            <a:avLst/>
            <a:gdLst/>
            <a:ahLst/>
            <a:cxnLst>
              <a:cxn ang="0">
                <a:pos x="wd2" y="hd2"/>
              </a:cxn>
              <a:cxn ang="5400000">
                <a:pos x="wd2" y="hd2"/>
              </a:cxn>
              <a:cxn ang="10800000">
                <a:pos x="wd2" y="hd2"/>
              </a:cxn>
              <a:cxn ang="16200000">
                <a:pos x="wd2" y="hd2"/>
              </a:cxn>
            </a:cxnLst>
            <a:rect l="0" t="0" r="r" b="b"/>
            <a:pathLst>
              <a:path w="21600" h="21600" extrusionOk="0">
                <a:moveTo>
                  <a:pt x="19889" y="16180"/>
                </a:moveTo>
                <a:lnTo>
                  <a:pt x="19889" y="9897"/>
                </a:lnTo>
                <a:lnTo>
                  <a:pt x="11620" y="9897"/>
                </a:lnTo>
                <a:lnTo>
                  <a:pt x="11620" y="5420"/>
                </a:lnTo>
                <a:lnTo>
                  <a:pt x="13331" y="5420"/>
                </a:lnTo>
                <a:lnTo>
                  <a:pt x="13331" y="0"/>
                </a:lnTo>
                <a:lnTo>
                  <a:pt x="8269" y="0"/>
                </a:lnTo>
                <a:lnTo>
                  <a:pt x="8269" y="5420"/>
                </a:lnTo>
                <a:lnTo>
                  <a:pt x="9980" y="5420"/>
                </a:lnTo>
                <a:lnTo>
                  <a:pt x="9980" y="9897"/>
                </a:lnTo>
                <a:lnTo>
                  <a:pt x="1711" y="9897"/>
                </a:lnTo>
                <a:lnTo>
                  <a:pt x="1711" y="16180"/>
                </a:lnTo>
                <a:lnTo>
                  <a:pt x="0" y="16180"/>
                </a:lnTo>
                <a:lnTo>
                  <a:pt x="0" y="21600"/>
                </a:lnTo>
                <a:lnTo>
                  <a:pt x="4919" y="21600"/>
                </a:lnTo>
                <a:lnTo>
                  <a:pt x="4919" y="16180"/>
                </a:lnTo>
                <a:lnTo>
                  <a:pt x="3350" y="16180"/>
                </a:lnTo>
                <a:lnTo>
                  <a:pt x="3350" y="11703"/>
                </a:lnTo>
                <a:lnTo>
                  <a:pt x="9980" y="11703"/>
                </a:lnTo>
                <a:lnTo>
                  <a:pt x="9980" y="16180"/>
                </a:lnTo>
                <a:lnTo>
                  <a:pt x="8269" y="16180"/>
                </a:lnTo>
                <a:lnTo>
                  <a:pt x="8269" y="21600"/>
                </a:lnTo>
                <a:lnTo>
                  <a:pt x="13331" y="21600"/>
                </a:lnTo>
                <a:lnTo>
                  <a:pt x="13331" y="16180"/>
                </a:lnTo>
                <a:lnTo>
                  <a:pt x="11620" y="16180"/>
                </a:lnTo>
                <a:lnTo>
                  <a:pt x="11620" y="11703"/>
                </a:lnTo>
                <a:lnTo>
                  <a:pt x="18250" y="11703"/>
                </a:lnTo>
                <a:lnTo>
                  <a:pt x="18250" y="16180"/>
                </a:lnTo>
                <a:lnTo>
                  <a:pt x="16681" y="16180"/>
                </a:lnTo>
                <a:lnTo>
                  <a:pt x="16681" y="21600"/>
                </a:lnTo>
                <a:lnTo>
                  <a:pt x="21600" y="21600"/>
                </a:lnTo>
                <a:lnTo>
                  <a:pt x="21600" y="16180"/>
                </a:lnTo>
                <a:lnTo>
                  <a:pt x="19889" y="16180"/>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80" name="文本框 79">
            <a:extLst>
              <a:ext uri="{FF2B5EF4-FFF2-40B4-BE49-F238E27FC236}">
                <a16:creationId xmlns:a16="http://schemas.microsoft.com/office/drawing/2014/main" id="{D9C876B3-ED4F-4121-B004-69491667FFB6}"/>
              </a:ext>
            </a:extLst>
          </p:cNvPr>
          <p:cNvSpPr txBox="1"/>
          <p:nvPr/>
        </p:nvSpPr>
        <p:spPr>
          <a:xfrm>
            <a:off x="4872554" y="402911"/>
            <a:ext cx="2446891"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旅行线路规划市场</a:t>
            </a:r>
          </a:p>
        </p:txBody>
      </p:sp>
    </p:spTree>
    <p:extLst>
      <p:ext uri="{BB962C8B-B14F-4D97-AF65-F5344CB8AC3E}">
        <p14:creationId xmlns:p14="http://schemas.microsoft.com/office/powerpoint/2010/main" val="4067427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5261870" y="851538"/>
            <a:ext cx="1617456" cy="307777"/>
          </a:xfrm>
          <a:prstGeom prst="rect">
            <a:avLst/>
          </a:prstGeom>
          <a:noFill/>
        </p:spPr>
        <p:txBody>
          <a:bodyPr wrap="square" rtlCol="0">
            <a:spAutoFit/>
          </a:bodyPr>
          <a:lstStyle/>
          <a:p>
            <a:pPr algn="dist"/>
            <a:r>
              <a:rPr lang="zh-CN" altLang="en-US" sz="1400" dirty="0">
                <a:solidFill>
                  <a:schemeClr val="tx1">
                    <a:lumMod val="65000"/>
                    <a:lumOff val="35000"/>
                  </a:schemeClr>
                </a:solidFill>
                <a:latin typeface="汉仪中宋简" panose="02010609000101010101" pitchFamily="49" charset="-122"/>
                <a:ea typeface="汉仪中宋简" panose="02010609000101010101" pitchFamily="49" charset="-122"/>
              </a:rPr>
              <a:t>市场特征</a:t>
            </a:r>
          </a:p>
        </p:txBody>
      </p:sp>
      <p:grpSp>
        <p:nvGrpSpPr>
          <p:cNvPr id="17" name="组合 16"/>
          <p:cNvGrpSpPr/>
          <p:nvPr/>
        </p:nvGrpSpPr>
        <p:grpSpPr>
          <a:xfrm>
            <a:off x="767928" y="2442030"/>
            <a:ext cx="2584994" cy="1747519"/>
            <a:chOff x="943066" y="2209801"/>
            <a:chExt cx="2584994" cy="1747519"/>
          </a:xfrm>
        </p:grpSpPr>
        <p:sp>
          <p:nvSpPr>
            <p:cNvPr id="46" name="五边形 1"/>
            <p:cNvSpPr/>
            <p:nvPr/>
          </p:nvSpPr>
          <p:spPr>
            <a:xfrm rot="16200000">
              <a:off x="1879963" y="2309223"/>
              <a:ext cx="711200" cy="2584994"/>
            </a:xfrm>
            <a:prstGeom prst="homePlat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flipV="1">
              <a:off x="2235563" y="2633663"/>
              <a:ext cx="0" cy="612456"/>
            </a:xfrm>
            <a:prstGeom prst="line">
              <a:avLst/>
            </a:prstGeom>
            <a:ln w="19050">
              <a:solidFill>
                <a:srgbClr val="8AC6D1"/>
              </a:solidFill>
              <a:prstDash val="sysDot"/>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2023632" y="2209801"/>
              <a:ext cx="423862" cy="423862"/>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flipV="1">
            <a:off x="3420904" y="3828379"/>
            <a:ext cx="2584994" cy="1747519"/>
            <a:chOff x="943066" y="2209801"/>
            <a:chExt cx="2584994" cy="1747519"/>
          </a:xfrm>
        </p:grpSpPr>
        <p:sp>
          <p:nvSpPr>
            <p:cNvPr id="43" name="五边形 17"/>
            <p:cNvSpPr/>
            <p:nvPr/>
          </p:nvSpPr>
          <p:spPr>
            <a:xfrm rot="16200000">
              <a:off x="1879963" y="2309223"/>
              <a:ext cx="711200" cy="2584994"/>
            </a:xfrm>
            <a:prstGeom prst="homePlat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flipV="1">
              <a:off x="2235563" y="2633663"/>
              <a:ext cx="0" cy="612456"/>
            </a:xfrm>
            <a:prstGeom prst="line">
              <a:avLst/>
            </a:prstGeom>
            <a:ln w="19050">
              <a:solidFill>
                <a:srgbClr val="FEB6B9"/>
              </a:solidFill>
              <a:prstDash val="sysDot"/>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023632" y="2209801"/>
              <a:ext cx="423862" cy="423862"/>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103742" y="2442030"/>
            <a:ext cx="2584994" cy="1747519"/>
            <a:chOff x="943066" y="2209801"/>
            <a:chExt cx="2584994" cy="1747519"/>
          </a:xfrm>
        </p:grpSpPr>
        <p:sp>
          <p:nvSpPr>
            <p:cNvPr id="40" name="五边形 21"/>
            <p:cNvSpPr/>
            <p:nvPr/>
          </p:nvSpPr>
          <p:spPr>
            <a:xfrm rot="16200000">
              <a:off x="1879963" y="2309223"/>
              <a:ext cx="711200" cy="2584994"/>
            </a:xfrm>
            <a:prstGeom prst="homePlat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flipV="1">
              <a:off x="2235563" y="2633663"/>
              <a:ext cx="0" cy="612456"/>
            </a:xfrm>
            <a:prstGeom prst="line">
              <a:avLst/>
            </a:prstGeom>
            <a:ln w="19050">
              <a:solidFill>
                <a:srgbClr val="BBDED7"/>
              </a:solidFill>
              <a:prstDash val="sysDot"/>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023632" y="2209801"/>
              <a:ext cx="423862" cy="423862"/>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8786580" y="3828379"/>
            <a:ext cx="2584994" cy="1747519"/>
            <a:chOff x="943066" y="2209801"/>
            <a:chExt cx="2584994" cy="1747519"/>
          </a:xfrm>
        </p:grpSpPr>
        <p:sp>
          <p:nvSpPr>
            <p:cNvPr id="37" name="五边形 25"/>
            <p:cNvSpPr/>
            <p:nvPr/>
          </p:nvSpPr>
          <p:spPr>
            <a:xfrm rot="16200000">
              <a:off x="1879963" y="2309223"/>
              <a:ext cx="711200" cy="2584994"/>
            </a:xfrm>
            <a:prstGeom prst="homePlat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V="1">
              <a:off x="2235563" y="2633663"/>
              <a:ext cx="0" cy="612456"/>
            </a:xfrm>
            <a:prstGeom prst="line">
              <a:avLst/>
            </a:prstGeom>
            <a:ln w="19050">
              <a:solidFill>
                <a:srgbClr val="ECE19C"/>
              </a:solidFill>
              <a:prstDash val="sysDot"/>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2023632" y="2209801"/>
              <a:ext cx="423862" cy="423862"/>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771065" y="2499603"/>
            <a:ext cx="578719" cy="307777"/>
          </a:xfrm>
          <a:prstGeom prst="rect">
            <a:avLst/>
          </a:prstGeom>
          <a:noFill/>
        </p:spPr>
        <p:txBody>
          <a:bodyPr wrap="square" rtlCol="0">
            <a:spAutoFit/>
          </a:bodyPr>
          <a:lstStyle>
            <a:defPPr>
              <a:defRPr lang="zh-CN"/>
            </a:defPPr>
            <a:lvl1pPr algn="ctr">
              <a:defRPr sz="1400">
                <a:solidFill>
                  <a:schemeClr val="bg1"/>
                </a:solidFill>
                <a:latin typeface="汉仪润圆-65简" panose="00020600040101010101" pitchFamily="18" charset="-122"/>
                <a:ea typeface="汉仪润圆-65简" panose="00020600040101010101" pitchFamily="18" charset="-122"/>
              </a:defRPr>
            </a:lvl1pPr>
          </a:lstStyle>
          <a:p>
            <a:r>
              <a:rPr lang="en-US" altLang="zh-CN" dirty="0"/>
              <a:t>01</a:t>
            </a:r>
            <a:endParaRPr lang="zh-CN" altLang="en-US" dirty="0"/>
          </a:p>
        </p:txBody>
      </p:sp>
      <p:sp>
        <p:nvSpPr>
          <p:cNvPr id="23" name="文本框 22"/>
          <p:cNvSpPr txBox="1"/>
          <p:nvPr/>
        </p:nvSpPr>
        <p:spPr>
          <a:xfrm>
            <a:off x="7106879" y="2499603"/>
            <a:ext cx="578719" cy="307777"/>
          </a:xfrm>
          <a:prstGeom prst="rect">
            <a:avLst/>
          </a:prstGeom>
          <a:noFill/>
        </p:spPr>
        <p:txBody>
          <a:bodyPr wrap="square" rtlCol="0">
            <a:spAutoFit/>
          </a:bodyPr>
          <a:lstStyle>
            <a:defPPr>
              <a:defRPr lang="zh-CN"/>
            </a:defPPr>
            <a:lvl1pPr algn="ctr">
              <a:defRPr sz="1400">
                <a:solidFill>
                  <a:schemeClr val="bg1"/>
                </a:solidFill>
                <a:latin typeface="汉仪润圆-65简" panose="00020600040101010101" pitchFamily="18" charset="-122"/>
                <a:ea typeface="汉仪润圆-65简" panose="00020600040101010101" pitchFamily="18" charset="-122"/>
              </a:defRPr>
            </a:lvl1pPr>
          </a:lstStyle>
          <a:p>
            <a:r>
              <a:rPr lang="en-US" altLang="zh-CN" dirty="0"/>
              <a:t>03</a:t>
            </a:r>
            <a:endParaRPr lang="zh-CN" altLang="en-US" dirty="0"/>
          </a:p>
        </p:txBody>
      </p:sp>
      <p:sp>
        <p:nvSpPr>
          <p:cNvPr id="24" name="文本框 23"/>
          <p:cNvSpPr txBox="1"/>
          <p:nvPr/>
        </p:nvSpPr>
        <p:spPr>
          <a:xfrm>
            <a:off x="9780192" y="5207506"/>
            <a:ext cx="578719" cy="307777"/>
          </a:xfrm>
          <a:prstGeom prst="rect">
            <a:avLst/>
          </a:prstGeom>
          <a:noFill/>
        </p:spPr>
        <p:txBody>
          <a:bodyPr wrap="square" rtlCol="0">
            <a:spAutoFit/>
          </a:bodyPr>
          <a:lstStyle>
            <a:defPPr>
              <a:defRPr lang="zh-CN"/>
            </a:defPPr>
            <a:lvl1pPr algn="ctr">
              <a:defRPr sz="1400">
                <a:solidFill>
                  <a:schemeClr val="bg1"/>
                </a:solidFill>
                <a:latin typeface="汉仪润圆-65简" panose="00020600040101010101" pitchFamily="18" charset="-122"/>
                <a:ea typeface="汉仪润圆-65简" panose="00020600040101010101" pitchFamily="18" charset="-122"/>
              </a:defRPr>
            </a:lvl1pPr>
          </a:lstStyle>
          <a:p>
            <a:r>
              <a:rPr lang="en-US" altLang="zh-CN" dirty="0"/>
              <a:t>04</a:t>
            </a:r>
            <a:endParaRPr lang="zh-CN" altLang="en-US" dirty="0"/>
          </a:p>
        </p:txBody>
      </p:sp>
      <p:sp>
        <p:nvSpPr>
          <p:cNvPr id="25" name="文本框 24"/>
          <p:cNvSpPr txBox="1"/>
          <p:nvPr/>
        </p:nvSpPr>
        <p:spPr>
          <a:xfrm>
            <a:off x="4424041" y="5207506"/>
            <a:ext cx="578719" cy="307777"/>
          </a:xfrm>
          <a:prstGeom prst="rect">
            <a:avLst/>
          </a:prstGeom>
          <a:noFill/>
        </p:spPr>
        <p:txBody>
          <a:bodyPr wrap="square" rtlCol="0">
            <a:spAutoFit/>
          </a:bodyPr>
          <a:lstStyle>
            <a:defPPr>
              <a:defRPr lang="zh-CN"/>
            </a:defPPr>
            <a:lvl1pPr algn="ctr">
              <a:defRPr sz="1400">
                <a:solidFill>
                  <a:schemeClr val="bg1"/>
                </a:solidFill>
                <a:latin typeface="汉仪菱心体简" panose="02010609000101010101" pitchFamily="49" charset="-122"/>
                <a:ea typeface="汉仪菱心体简" panose="02010609000101010101" pitchFamily="49" charset="-122"/>
              </a:defRPr>
            </a:lvl1pPr>
          </a:lstStyle>
          <a:p>
            <a:r>
              <a:rPr lang="en-US" altLang="zh-CN" dirty="0">
                <a:latin typeface="汉仪润圆-65简" panose="00020600040101010101" pitchFamily="18" charset="-122"/>
                <a:ea typeface="汉仪润圆-65简" panose="00020600040101010101" pitchFamily="18" charset="-122"/>
              </a:rPr>
              <a:t>02</a:t>
            </a:r>
            <a:endParaRPr lang="zh-CN" altLang="en-US" dirty="0">
              <a:latin typeface="汉仪润圆-65简" panose="00020600040101010101" pitchFamily="18" charset="-122"/>
              <a:ea typeface="汉仪润圆-65简" panose="00020600040101010101" pitchFamily="18" charset="-122"/>
            </a:endParaRPr>
          </a:p>
        </p:txBody>
      </p:sp>
      <p:grpSp>
        <p:nvGrpSpPr>
          <p:cNvPr id="49" name="组合 48"/>
          <p:cNvGrpSpPr/>
          <p:nvPr/>
        </p:nvGrpSpPr>
        <p:grpSpPr>
          <a:xfrm>
            <a:off x="-720013" y="679175"/>
            <a:ext cx="457200" cy="2171700"/>
            <a:chOff x="-720013" y="679175"/>
            <a:chExt cx="457200" cy="2171700"/>
          </a:xfrm>
        </p:grpSpPr>
        <p:sp>
          <p:nvSpPr>
            <p:cNvPr id="50" name="椭圆 49"/>
            <p:cNvSpPr/>
            <p:nvPr/>
          </p:nvSpPr>
          <p:spPr>
            <a:xfrm>
              <a:off x="-720013" y="679175"/>
              <a:ext cx="457200" cy="457200"/>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20013" y="1250675"/>
              <a:ext cx="457200" cy="457200"/>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20013" y="1822175"/>
              <a:ext cx="457200" cy="457200"/>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20013" y="2393675"/>
              <a:ext cx="457200" cy="457200"/>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1150129" y="4416885"/>
            <a:ext cx="1772128" cy="646331"/>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市场处于初始成长阶段</a:t>
            </a:r>
            <a:endParaRPr lang="zh-CN" altLang="en-US" sz="1600" dirty="0">
              <a:latin typeface="宋体" panose="02010600030101010101" pitchFamily="2" charset="-122"/>
              <a:ea typeface="宋体" panose="02010600030101010101" pitchFamily="2" charset="-122"/>
            </a:endParaRPr>
          </a:p>
        </p:txBody>
      </p:sp>
      <p:sp>
        <p:nvSpPr>
          <p:cNvPr id="56" name="文本框 55"/>
          <p:cNvSpPr txBox="1"/>
          <p:nvPr/>
        </p:nvSpPr>
        <p:spPr>
          <a:xfrm>
            <a:off x="6337194" y="4260352"/>
            <a:ext cx="2214059" cy="1200329"/>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出境游市场增长迅速。</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2020</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年</a:t>
            </a: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出境旅游人次、境外旅游消费均列世界第一。</a:t>
            </a:r>
            <a:endParaRPr lang="zh-CN" altLang="en-US" sz="1600" dirty="0">
              <a:latin typeface="宋体" panose="02010600030101010101" pitchFamily="2" charset="-122"/>
              <a:ea typeface="宋体" panose="02010600030101010101" pitchFamily="2" charset="-122"/>
            </a:endParaRPr>
          </a:p>
        </p:txBody>
      </p:sp>
      <p:sp>
        <p:nvSpPr>
          <p:cNvPr id="58" name="文本框 57"/>
          <p:cNvSpPr txBox="1"/>
          <p:nvPr/>
        </p:nvSpPr>
        <p:spPr>
          <a:xfrm>
            <a:off x="3827336" y="2971912"/>
            <a:ext cx="1772128" cy="646331"/>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对产品的技术要求相对较高</a:t>
            </a:r>
            <a:endParaRPr lang="zh-CN" altLang="en-US" sz="1600" dirty="0">
              <a:latin typeface="宋体" panose="02010600030101010101" pitchFamily="2" charset="-122"/>
              <a:ea typeface="宋体" panose="02010600030101010101" pitchFamily="2" charset="-122"/>
            </a:endParaRPr>
          </a:p>
        </p:txBody>
      </p:sp>
      <p:sp>
        <p:nvSpPr>
          <p:cNvPr id="60" name="文本框 59"/>
          <p:cNvSpPr txBox="1"/>
          <p:nvPr/>
        </p:nvSpPr>
        <p:spPr>
          <a:xfrm>
            <a:off x="9007791" y="2971911"/>
            <a:ext cx="2260818" cy="646331"/>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自由行主要人群占中国总人口比例的</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14%</a:t>
            </a:r>
            <a:endParaRPr lang="zh-CN" altLang="en-US" sz="16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A79EEFBF-2749-4761-8CCF-8283F476A25E}"/>
              </a:ext>
            </a:extLst>
          </p:cNvPr>
          <p:cNvSpPr txBox="1"/>
          <p:nvPr/>
        </p:nvSpPr>
        <p:spPr>
          <a:xfrm>
            <a:off x="4847153" y="422200"/>
            <a:ext cx="2446891"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旅行线路规划市场</a:t>
            </a:r>
          </a:p>
        </p:txBody>
      </p:sp>
      <p:sp>
        <p:nvSpPr>
          <p:cNvPr id="55" name="文本框 54">
            <a:extLst>
              <a:ext uri="{FF2B5EF4-FFF2-40B4-BE49-F238E27FC236}">
                <a16:creationId xmlns:a16="http://schemas.microsoft.com/office/drawing/2014/main" id="{13F1598A-7876-4DEB-945C-7C1EE95CCD49}"/>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8"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53" name="圆角矩形 2"/>
          <p:cNvSpPr/>
          <p:nvPr/>
        </p:nvSpPr>
        <p:spPr>
          <a:xfrm rot="2700000">
            <a:off x="4723374" y="2544816"/>
            <a:ext cx="2690180" cy="2690180"/>
          </a:xfrm>
          <a:prstGeom prst="round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4" name="组合 53"/>
          <p:cNvGrpSpPr/>
          <p:nvPr/>
        </p:nvGrpSpPr>
        <p:grpSpPr>
          <a:xfrm>
            <a:off x="6618807" y="4294300"/>
            <a:ext cx="914400" cy="914400"/>
            <a:chOff x="6521503" y="4301859"/>
            <a:chExt cx="914400" cy="914400"/>
          </a:xfrm>
        </p:grpSpPr>
        <p:sp>
          <p:nvSpPr>
            <p:cNvPr id="77" name="椭圆 76"/>
            <p:cNvSpPr/>
            <p:nvPr/>
          </p:nvSpPr>
          <p:spPr>
            <a:xfrm>
              <a:off x="6521503" y="4301859"/>
              <a:ext cx="914400" cy="914400"/>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Freeform 70"/>
            <p:cNvSpPr/>
            <p:nvPr/>
          </p:nvSpPr>
          <p:spPr>
            <a:xfrm>
              <a:off x="6841606" y="4600443"/>
              <a:ext cx="283094" cy="3778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4950" y="0"/>
                    <a:pt x="0" y="3544"/>
                    <a:pt x="0" y="8100"/>
                  </a:cubicBezTo>
                  <a:cubicBezTo>
                    <a:pt x="0" y="13669"/>
                    <a:pt x="10800" y="21600"/>
                    <a:pt x="10800" y="21600"/>
                  </a:cubicBezTo>
                  <a:cubicBezTo>
                    <a:pt x="10800" y="21600"/>
                    <a:pt x="21600" y="13669"/>
                    <a:pt x="21600" y="8100"/>
                  </a:cubicBezTo>
                  <a:cubicBezTo>
                    <a:pt x="21600" y="3544"/>
                    <a:pt x="16650" y="0"/>
                    <a:pt x="10800" y="0"/>
                  </a:cubicBezTo>
                  <a:close/>
                  <a:moveTo>
                    <a:pt x="10800" y="12150"/>
                  </a:moveTo>
                  <a:cubicBezTo>
                    <a:pt x="7650" y="12150"/>
                    <a:pt x="5175" y="10294"/>
                    <a:pt x="5175" y="7931"/>
                  </a:cubicBezTo>
                  <a:cubicBezTo>
                    <a:pt x="5175" y="5737"/>
                    <a:pt x="7650" y="3881"/>
                    <a:pt x="10800" y="3881"/>
                  </a:cubicBezTo>
                  <a:cubicBezTo>
                    <a:pt x="13950" y="3881"/>
                    <a:pt x="16425" y="5737"/>
                    <a:pt x="16425" y="7931"/>
                  </a:cubicBezTo>
                  <a:cubicBezTo>
                    <a:pt x="16425" y="10294"/>
                    <a:pt x="13950" y="12150"/>
                    <a:pt x="10800" y="12150"/>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nvGrpSpPr>
          <p:cNvPr id="55" name="组合 54"/>
          <p:cNvGrpSpPr/>
          <p:nvPr/>
        </p:nvGrpSpPr>
        <p:grpSpPr>
          <a:xfrm>
            <a:off x="4636203" y="2486684"/>
            <a:ext cx="914400" cy="914400"/>
            <a:chOff x="4746118" y="2532790"/>
            <a:chExt cx="914400" cy="914400"/>
          </a:xfrm>
        </p:grpSpPr>
        <p:sp>
          <p:nvSpPr>
            <p:cNvPr id="73" name="椭圆 72"/>
            <p:cNvSpPr/>
            <p:nvPr/>
          </p:nvSpPr>
          <p:spPr>
            <a:xfrm>
              <a:off x="4746118" y="2532790"/>
              <a:ext cx="914400" cy="914400"/>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4" name="组合 73"/>
            <p:cNvGrpSpPr/>
            <p:nvPr/>
          </p:nvGrpSpPr>
          <p:grpSpPr>
            <a:xfrm>
              <a:off x="4992223" y="2803420"/>
              <a:ext cx="419283" cy="307199"/>
              <a:chOff x="5403758" y="2773540"/>
              <a:chExt cx="276994" cy="202947"/>
            </a:xfrm>
          </p:grpSpPr>
          <p:sp>
            <p:nvSpPr>
              <p:cNvPr id="75" name="Freeform 144"/>
              <p:cNvSpPr/>
              <p:nvPr/>
            </p:nvSpPr>
            <p:spPr>
              <a:xfrm>
                <a:off x="5466835" y="2829305"/>
                <a:ext cx="213917" cy="147182"/>
              </a:xfrm>
              <a:custGeom>
                <a:avLst/>
                <a:gdLst/>
                <a:ahLst/>
                <a:cxnLst>
                  <a:cxn ang="0">
                    <a:pos x="wd2" y="hd2"/>
                  </a:cxn>
                  <a:cxn ang="5400000">
                    <a:pos x="wd2" y="hd2"/>
                  </a:cxn>
                  <a:cxn ang="10800000">
                    <a:pos x="wd2" y="hd2"/>
                  </a:cxn>
                  <a:cxn ang="16200000">
                    <a:pos x="wd2" y="hd2"/>
                  </a:cxn>
                </a:cxnLst>
                <a:rect l="0" t="0" r="r" b="b"/>
                <a:pathLst>
                  <a:path w="21600" h="21600" extrusionOk="0">
                    <a:moveTo>
                      <a:pt x="18327" y="6035"/>
                    </a:moveTo>
                    <a:cubicBezTo>
                      <a:pt x="17673" y="2541"/>
                      <a:pt x="15273" y="0"/>
                      <a:pt x="12655" y="0"/>
                    </a:cubicBezTo>
                    <a:cubicBezTo>
                      <a:pt x="10691" y="0"/>
                      <a:pt x="8727" y="1271"/>
                      <a:pt x="7636" y="3812"/>
                    </a:cubicBezTo>
                    <a:cubicBezTo>
                      <a:pt x="7200" y="3176"/>
                      <a:pt x="6545" y="2541"/>
                      <a:pt x="5673" y="2541"/>
                    </a:cubicBezTo>
                    <a:cubicBezTo>
                      <a:pt x="3927" y="2541"/>
                      <a:pt x="2618" y="4765"/>
                      <a:pt x="2618" y="7306"/>
                    </a:cubicBezTo>
                    <a:cubicBezTo>
                      <a:pt x="2618" y="7624"/>
                      <a:pt x="2618" y="8259"/>
                      <a:pt x="2618" y="8576"/>
                    </a:cubicBezTo>
                    <a:cubicBezTo>
                      <a:pt x="1091" y="9529"/>
                      <a:pt x="0" y="12071"/>
                      <a:pt x="0" y="14612"/>
                    </a:cubicBezTo>
                    <a:cubicBezTo>
                      <a:pt x="0" y="18424"/>
                      <a:pt x="1964" y="21600"/>
                      <a:pt x="4582" y="21600"/>
                    </a:cubicBezTo>
                    <a:cubicBezTo>
                      <a:pt x="16145" y="21600"/>
                      <a:pt x="16145" y="21600"/>
                      <a:pt x="16145" y="21600"/>
                    </a:cubicBezTo>
                    <a:cubicBezTo>
                      <a:pt x="19200" y="21600"/>
                      <a:pt x="21600" y="18106"/>
                      <a:pt x="21600" y="13659"/>
                    </a:cubicBezTo>
                    <a:cubicBezTo>
                      <a:pt x="21600" y="10165"/>
                      <a:pt x="20291" y="7306"/>
                      <a:pt x="18327" y="6035"/>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6" name="Freeform 145"/>
              <p:cNvSpPr/>
              <p:nvPr/>
            </p:nvSpPr>
            <p:spPr>
              <a:xfrm>
                <a:off x="5403758" y="2773540"/>
                <a:ext cx="202946" cy="177350"/>
              </a:xfrm>
              <a:custGeom>
                <a:avLst/>
                <a:gdLst/>
                <a:ahLst/>
                <a:cxnLst>
                  <a:cxn ang="0">
                    <a:pos x="wd2" y="hd2"/>
                  </a:cxn>
                  <a:cxn ang="5400000">
                    <a:pos x="wd2" y="hd2"/>
                  </a:cxn>
                  <a:cxn ang="10800000">
                    <a:pos x="wd2" y="hd2"/>
                  </a:cxn>
                  <a:cxn ang="16200000">
                    <a:pos x="wd2" y="hd2"/>
                  </a:cxn>
                </a:cxnLst>
                <a:rect l="0" t="0" r="r" b="b"/>
                <a:pathLst>
                  <a:path w="21600" h="21600" extrusionOk="0">
                    <a:moveTo>
                      <a:pt x="7813" y="6059"/>
                    </a:moveTo>
                    <a:cubicBezTo>
                      <a:pt x="8272" y="6059"/>
                      <a:pt x="8502" y="6322"/>
                      <a:pt x="8732" y="6585"/>
                    </a:cubicBezTo>
                    <a:cubicBezTo>
                      <a:pt x="9651" y="7376"/>
                      <a:pt x="9651" y="7376"/>
                      <a:pt x="9651" y="7376"/>
                    </a:cubicBezTo>
                    <a:cubicBezTo>
                      <a:pt x="9881" y="7376"/>
                      <a:pt x="10340" y="7112"/>
                      <a:pt x="10570" y="6849"/>
                    </a:cubicBezTo>
                    <a:cubicBezTo>
                      <a:pt x="10570" y="6849"/>
                      <a:pt x="10800" y="6849"/>
                      <a:pt x="10800" y="6849"/>
                    </a:cubicBezTo>
                    <a:cubicBezTo>
                      <a:pt x="11260" y="6322"/>
                      <a:pt x="11260" y="6322"/>
                      <a:pt x="11260" y="6322"/>
                    </a:cubicBezTo>
                    <a:cubicBezTo>
                      <a:pt x="11949" y="4741"/>
                      <a:pt x="13557" y="3951"/>
                      <a:pt x="14936" y="3951"/>
                    </a:cubicBezTo>
                    <a:cubicBezTo>
                      <a:pt x="15855" y="3951"/>
                      <a:pt x="16545" y="4215"/>
                      <a:pt x="17234" y="4741"/>
                    </a:cubicBezTo>
                    <a:cubicBezTo>
                      <a:pt x="18153" y="4215"/>
                      <a:pt x="19072" y="4215"/>
                      <a:pt x="19991" y="4215"/>
                    </a:cubicBezTo>
                    <a:cubicBezTo>
                      <a:pt x="20451" y="4215"/>
                      <a:pt x="21140" y="4215"/>
                      <a:pt x="21600" y="4478"/>
                    </a:cubicBezTo>
                    <a:cubicBezTo>
                      <a:pt x="21140" y="3424"/>
                      <a:pt x="20451" y="2634"/>
                      <a:pt x="19762" y="1844"/>
                    </a:cubicBezTo>
                    <a:cubicBezTo>
                      <a:pt x="18383" y="790"/>
                      <a:pt x="16774" y="0"/>
                      <a:pt x="14936" y="0"/>
                    </a:cubicBezTo>
                    <a:cubicBezTo>
                      <a:pt x="12868" y="0"/>
                      <a:pt x="10800" y="1054"/>
                      <a:pt x="9421" y="2634"/>
                    </a:cubicBezTo>
                    <a:cubicBezTo>
                      <a:pt x="8962" y="2371"/>
                      <a:pt x="8272" y="2371"/>
                      <a:pt x="7813" y="2371"/>
                    </a:cubicBezTo>
                    <a:cubicBezTo>
                      <a:pt x="5055" y="2371"/>
                      <a:pt x="2757" y="5005"/>
                      <a:pt x="2757" y="8166"/>
                    </a:cubicBezTo>
                    <a:cubicBezTo>
                      <a:pt x="2757" y="8166"/>
                      <a:pt x="2757" y="8166"/>
                      <a:pt x="2757" y="8166"/>
                    </a:cubicBezTo>
                    <a:cubicBezTo>
                      <a:pt x="1149" y="9483"/>
                      <a:pt x="0" y="11854"/>
                      <a:pt x="0" y="14224"/>
                    </a:cubicBezTo>
                    <a:cubicBezTo>
                      <a:pt x="0" y="17649"/>
                      <a:pt x="2068" y="20810"/>
                      <a:pt x="4826" y="21600"/>
                    </a:cubicBezTo>
                    <a:cubicBezTo>
                      <a:pt x="4596" y="20810"/>
                      <a:pt x="4366" y="20020"/>
                      <a:pt x="4366" y="18966"/>
                    </a:cubicBezTo>
                    <a:cubicBezTo>
                      <a:pt x="4366" y="18439"/>
                      <a:pt x="4366" y="17912"/>
                      <a:pt x="4596" y="17385"/>
                    </a:cubicBezTo>
                    <a:cubicBezTo>
                      <a:pt x="3906" y="16595"/>
                      <a:pt x="3217" y="15541"/>
                      <a:pt x="3217" y="14224"/>
                    </a:cubicBezTo>
                    <a:cubicBezTo>
                      <a:pt x="3217" y="12907"/>
                      <a:pt x="4136" y="11590"/>
                      <a:pt x="5285" y="10800"/>
                    </a:cubicBezTo>
                    <a:cubicBezTo>
                      <a:pt x="6434" y="10273"/>
                      <a:pt x="6434" y="10273"/>
                      <a:pt x="6434" y="10273"/>
                    </a:cubicBezTo>
                    <a:cubicBezTo>
                      <a:pt x="6204" y="8693"/>
                      <a:pt x="6204" y="8693"/>
                      <a:pt x="6204" y="8693"/>
                    </a:cubicBezTo>
                    <a:cubicBezTo>
                      <a:pt x="5974" y="8429"/>
                      <a:pt x="5974" y="8429"/>
                      <a:pt x="5974" y="8166"/>
                    </a:cubicBezTo>
                    <a:cubicBezTo>
                      <a:pt x="5974" y="7112"/>
                      <a:pt x="6894" y="6059"/>
                      <a:pt x="7813" y="6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grpSp>
        <p:nvGrpSpPr>
          <p:cNvPr id="56" name="组合 55"/>
          <p:cNvGrpSpPr/>
          <p:nvPr/>
        </p:nvGrpSpPr>
        <p:grpSpPr>
          <a:xfrm>
            <a:off x="6542607" y="2464601"/>
            <a:ext cx="914400" cy="914400"/>
            <a:chOff x="6521503" y="2530975"/>
            <a:chExt cx="914400" cy="914400"/>
          </a:xfrm>
        </p:grpSpPr>
        <p:sp>
          <p:nvSpPr>
            <p:cNvPr id="69" name="椭圆 68"/>
            <p:cNvSpPr/>
            <p:nvPr/>
          </p:nvSpPr>
          <p:spPr>
            <a:xfrm>
              <a:off x="6521503" y="2530975"/>
              <a:ext cx="914400" cy="914400"/>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0" name="组合 69"/>
            <p:cNvGrpSpPr/>
            <p:nvPr/>
          </p:nvGrpSpPr>
          <p:grpSpPr>
            <a:xfrm>
              <a:off x="6798742" y="2798649"/>
              <a:ext cx="353392" cy="353391"/>
              <a:chOff x="9278009" y="2182987"/>
              <a:chExt cx="276994" cy="276994"/>
            </a:xfrm>
          </p:grpSpPr>
          <p:sp>
            <p:nvSpPr>
              <p:cNvPr id="71" name="Freeform 153"/>
              <p:cNvSpPr/>
              <p:nvPr/>
            </p:nvSpPr>
            <p:spPr>
              <a:xfrm>
                <a:off x="9384053" y="2312799"/>
                <a:ext cx="170950" cy="147182"/>
              </a:xfrm>
              <a:custGeom>
                <a:avLst/>
                <a:gdLst/>
                <a:ahLst/>
                <a:cxnLst>
                  <a:cxn ang="0">
                    <a:pos x="wd2" y="hd2"/>
                  </a:cxn>
                  <a:cxn ang="5400000">
                    <a:pos x="wd2" y="hd2"/>
                  </a:cxn>
                  <a:cxn ang="10800000">
                    <a:pos x="wd2" y="hd2"/>
                  </a:cxn>
                  <a:cxn ang="16200000">
                    <a:pos x="wd2" y="hd2"/>
                  </a:cxn>
                </a:cxnLst>
                <a:rect l="0" t="0" r="r" b="b"/>
                <a:pathLst>
                  <a:path w="21600" h="21600" extrusionOk="0">
                    <a:moveTo>
                      <a:pt x="21600" y="9529"/>
                    </a:moveTo>
                    <a:cubicBezTo>
                      <a:pt x="21600" y="4129"/>
                      <a:pt x="16678" y="0"/>
                      <a:pt x="10937" y="0"/>
                    </a:cubicBezTo>
                    <a:cubicBezTo>
                      <a:pt x="4922" y="0"/>
                      <a:pt x="0" y="4129"/>
                      <a:pt x="0" y="9529"/>
                    </a:cubicBezTo>
                    <a:cubicBezTo>
                      <a:pt x="0" y="14929"/>
                      <a:pt x="4922" y="19059"/>
                      <a:pt x="10937" y="19059"/>
                    </a:cubicBezTo>
                    <a:cubicBezTo>
                      <a:pt x="11757" y="19059"/>
                      <a:pt x="12851" y="19059"/>
                      <a:pt x="13671" y="18741"/>
                    </a:cubicBezTo>
                    <a:cubicBezTo>
                      <a:pt x="19959" y="21600"/>
                      <a:pt x="19959" y="21600"/>
                      <a:pt x="19959" y="21600"/>
                    </a:cubicBezTo>
                    <a:cubicBezTo>
                      <a:pt x="19139" y="15565"/>
                      <a:pt x="19139" y="15565"/>
                      <a:pt x="19139" y="15565"/>
                    </a:cubicBezTo>
                    <a:cubicBezTo>
                      <a:pt x="20780" y="13976"/>
                      <a:pt x="21600" y="11753"/>
                      <a:pt x="21600" y="952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2" name="Freeform 154"/>
              <p:cNvSpPr/>
              <p:nvPr/>
            </p:nvSpPr>
            <p:spPr>
              <a:xfrm>
                <a:off x="9278009" y="2182987"/>
                <a:ext cx="276994" cy="239513"/>
              </a:xfrm>
              <a:custGeom>
                <a:avLst/>
                <a:gdLst/>
                <a:ahLst/>
                <a:cxnLst>
                  <a:cxn ang="0">
                    <a:pos x="wd2" y="hd2"/>
                  </a:cxn>
                  <a:cxn ang="5400000">
                    <a:pos x="wd2" y="hd2"/>
                  </a:cxn>
                  <a:cxn ang="10800000">
                    <a:pos x="wd2" y="hd2"/>
                  </a:cxn>
                  <a:cxn ang="16200000">
                    <a:pos x="wd2" y="hd2"/>
                  </a:cxn>
                </a:cxnLst>
                <a:rect l="0" t="0" r="r" b="b"/>
                <a:pathLst>
                  <a:path w="21600" h="21600" extrusionOk="0">
                    <a:moveTo>
                      <a:pt x="4725" y="5059"/>
                    </a:moveTo>
                    <a:cubicBezTo>
                      <a:pt x="5400" y="4281"/>
                      <a:pt x="6412" y="3892"/>
                      <a:pt x="7425" y="3503"/>
                    </a:cubicBezTo>
                    <a:cubicBezTo>
                      <a:pt x="8437" y="3114"/>
                      <a:pt x="9619" y="2919"/>
                      <a:pt x="10800" y="2919"/>
                    </a:cubicBezTo>
                    <a:cubicBezTo>
                      <a:pt x="11981" y="2919"/>
                      <a:pt x="13163" y="3114"/>
                      <a:pt x="14175" y="3503"/>
                    </a:cubicBezTo>
                    <a:cubicBezTo>
                      <a:pt x="15188" y="3892"/>
                      <a:pt x="16200" y="4281"/>
                      <a:pt x="16875" y="5059"/>
                    </a:cubicBezTo>
                    <a:cubicBezTo>
                      <a:pt x="18394" y="6227"/>
                      <a:pt x="19069" y="7978"/>
                      <a:pt x="19069" y="9535"/>
                    </a:cubicBezTo>
                    <a:cubicBezTo>
                      <a:pt x="19069" y="9924"/>
                      <a:pt x="19069" y="10314"/>
                      <a:pt x="19069" y="10703"/>
                    </a:cubicBezTo>
                    <a:cubicBezTo>
                      <a:pt x="19575" y="11092"/>
                      <a:pt x="20081" y="11481"/>
                      <a:pt x="20588" y="11870"/>
                    </a:cubicBezTo>
                    <a:cubicBezTo>
                      <a:pt x="20756" y="12065"/>
                      <a:pt x="20925" y="12065"/>
                      <a:pt x="21094" y="12259"/>
                    </a:cubicBezTo>
                    <a:cubicBezTo>
                      <a:pt x="21431" y="11481"/>
                      <a:pt x="21600" y="10508"/>
                      <a:pt x="21600" y="9535"/>
                    </a:cubicBezTo>
                    <a:cubicBezTo>
                      <a:pt x="21600" y="4281"/>
                      <a:pt x="16706" y="0"/>
                      <a:pt x="10800" y="0"/>
                    </a:cubicBezTo>
                    <a:cubicBezTo>
                      <a:pt x="4894" y="0"/>
                      <a:pt x="0" y="4281"/>
                      <a:pt x="0" y="9535"/>
                    </a:cubicBezTo>
                    <a:cubicBezTo>
                      <a:pt x="0" y="11870"/>
                      <a:pt x="844" y="13816"/>
                      <a:pt x="2362" y="15568"/>
                    </a:cubicBezTo>
                    <a:cubicBezTo>
                      <a:pt x="1519" y="21600"/>
                      <a:pt x="1519" y="21600"/>
                      <a:pt x="1519" y="21600"/>
                    </a:cubicBezTo>
                    <a:cubicBezTo>
                      <a:pt x="6750" y="19265"/>
                      <a:pt x="6750" y="19265"/>
                      <a:pt x="6750" y="19265"/>
                    </a:cubicBezTo>
                    <a:cubicBezTo>
                      <a:pt x="6750" y="18681"/>
                      <a:pt x="6581" y="18097"/>
                      <a:pt x="6581" y="17514"/>
                    </a:cubicBezTo>
                    <a:cubicBezTo>
                      <a:pt x="6581" y="17124"/>
                      <a:pt x="6581" y="16541"/>
                      <a:pt x="6750" y="16151"/>
                    </a:cubicBezTo>
                    <a:cubicBezTo>
                      <a:pt x="4556" y="17124"/>
                      <a:pt x="4556" y="17124"/>
                      <a:pt x="4556" y="17124"/>
                    </a:cubicBezTo>
                    <a:cubicBezTo>
                      <a:pt x="4894" y="14400"/>
                      <a:pt x="4894" y="14400"/>
                      <a:pt x="4894" y="14400"/>
                    </a:cubicBezTo>
                    <a:cubicBezTo>
                      <a:pt x="4050" y="13427"/>
                      <a:pt x="4050" y="13427"/>
                      <a:pt x="4050" y="13427"/>
                    </a:cubicBezTo>
                    <a:cubicBezTo>
                      <a:pt x="3375" y="12649"/>
                      <a:pt x="2531" y="11286"/>
                      <a:pt x="2531" y="9535"/>
                    </a:cubicBezTo>
                    <a:cubicBezTo>
                      <a:pt x="2531" y="7978"/>
                      <a:pt x="3206" y="6227"/>
                      <a:pt x="4725" y="5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sp>
        <p:nvSpPr>
          <p:cNvPr id="57" name="椭圆 56"/>
          <p:cNvSpPr/>
          <p:nvPr/>
        </p:nvSpPr>
        <p:spPr>
          <a:xfrm>
            <a:off x="4660449" y="4331736"/>
            <a:ext cx="914400" cy="914400"/>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Freeform 168"/>
          <p:cNvSpPr/>
          <p:nvPr/>
        </p:nvSpPr>
        <p:spPr>
          <a:xfrm>
            <a:off x="4927365" y="4613823"/>
            <a:ext cx="374226" cy="356935"/>
          </a:xfrm>
          <a:custGeom>
            <a:avLst/>
            <a:gdLst/>
            <a:ahLst/>
            <a:cxnLst>
              <a:cxn ang="0">
                <a:pos x="wd2" y="hd2"/>
              </a:cxn>
              <a:cxn ang="5400000">
                <a:pos x="wd2" y="hd2"/>
              </a:cxn>
              <a:cxn ang="10800000">
                <a:pos x="wd2" y="hd2"/>
              </a:cxn>
              <a:cxn ang="16200000">
                <a:pos x="wd2" y="hd2"/>
              </a:cxn>
            </a:cxnLst>
            <a:rect l="0" t="0" r="r" b="b"/>
            <a:pathLst>
              <a:path w="21600" h="21600" extrusionOk="0">
                <a:moveTo>
                  <a:pt x="19912" y="0"/>
                </a:moveTo>
                <a:cubicBezTo>
                  <a:pt x="1688" y="0"/>
                  <a:pt x="1688" y="0"/>
                  <a:pt x="1688" y="0"/>
                </a:cubicBezTo>
                <a:cubicBezTo>
                  <a:pt x="675" y="0"/>
                  <a:pt x="0" y="708"/>
                  <a:pt x="0" y="1770"/>
                </a:cubicBezTo>
                <a:cubicBezTo>
                  <a:pt x="0" y="15580"/>
                  <a:pt x="0" y="15580"/>
                  <a:pt x="0" y="15580"/>
                </a:cubicBezTo>
                <a:cubicBezTo>
                  <a:pt x="0" y="16643"/>
                  <a:pt x="675" y="17351"/>
                  <a:pt x="1688" y="17351"/>
                </a:cubicBezTo>
                <a:cubicBezTo>
                  <a:pt x="8269" y="17351"/>
                  <a:pt x="8269" y="17351"/>
                  <a:pt x="8269" y="17351"/>
                </a:cubicBezTo>
                <a:cubicBezTo>
                  <a:pt x="8269" y="19830"/>
                  <a:pt x="8269" y="19830"/>
                  <a:pt x="8269" y="19830"/>
                </a:cubicBezTo>
                <a:cubicBezTo>
                  <a:pt x="5906" y="19830"/>
                  <a:pt x="5906" y="19830"/>
                  <a:pt x="5906" y="19830"/>
                </a:cubicBezTo>
                <a:cubicBezTo>
                  <a:pt x="5906" y="21600"/>
                  <a:pt x="5906" y="21600"/>
                  <a:pt x="5906" y="21600"/>
                </a:cubicBezTo>
                <a:cubicBezTo>
                  <a:pt x="15694" y="21600"/>
                  <a:pt x="15694" y="21600"/>
                  <a:pt x="15694" y="21600"/>
                </a:cubicBezTo>
                <a:cubicBezTo>
                  <a:pt x="15694" y="19830"/>
                  <a:pt x="15694" y="19830"/>
                  <a:pt x="15694" y="19830"/>
                </a:cubicBezTo>
                <a:cubicBezTo>
                  <a:pt x="13331" y="19830"/>
                  <a:pt x="13331" y="19830"/>
                  <a:pt x="13331" y="19830"/>
                </a:cubicBezTo>
                <a:cubicBezTo>
                  <a:pt x="13331" y="17351"/>
                  <a:pt x="13331" y="17351"/>
                  <a:pt x="13331" y="17351"/>
                </a:cubicBezTo>
                <a:cubicBezTo>
                  <a:pt x="19912" y="17351"/>
                  <a:pt x="19912" y="17351"/>
                  <a:pt x="19912" y="17351"/>
                </a:cubicBezTo>
                <a:cubicBezTo>
                  <a:pt x="20925" y="17351"/>
                  <a:pt x="21600" y="16643"/>
                  <a:pt x="21600" y="15580"/>
                </a:cubicBezTo>
                <a:cubicBezTo>
                  <a:pt x="21600" y="1770"/>
                  <a:pt x="21600" y="1770"/>
                  <a:pt x="21600" y="1770"/>
                </a:cubicBezTo>
                <a:cubicBezTo>
                  <a:pt x="21600" y="708"/>
                  <a:pt x="20925" y="0"/>
                  <a:pt x="19912" y="0"/>
                </a:cubicBezTo>
                <a:close/>
                <a:moveTo>
                  <a:pt x="19912" y="14695"/>
                </a:moveTo>
                <a:cubicBezTo>
                  <a:pt x="1688" y="14695"/>
                  <a:pt x="1688" y="14695"/>
                  <a:pt x="1688" y="14695"/>
                </a:cubicBezTo>
                <a:cubicBezTo>
                  <a:pt x="1688" y="1770"/>
                  <a:pt x="1688" y="1770"/>
                  <a:pt x="1688" y="1770"/>
                </a:cubicBezTo>
                <a:cubicBezTo>
                  <a:pt x="19912" y="1770"/>
                  <a:pt x="19912" y="1770"/>
                  <a:pt x="19912" y="1770"/>
                </a:cubicBezTo>
                <a:lnTo>
                  <a:pt x="19912" y="14695"/>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60" name="文本框 23"/>
          <p:cNvSpPr txBox="1"/>
          <p:nvPr/>
        </p:nvSpPr>
        <p:spPr>
          <a:xfrm>
            <a:off x="7812733" y="2547876"/>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年出行频率越来越高频</a:t>
            </a:r>
          </a:p>
        </p:txBody>
      </p:sp>
      <p:sp>
        <p:nvSpPr>
          <p:cNvPr id="81" name="文本框 23"/>
          <p:cNvSpPr txBox="1"/>
          <p:nvPr/>
        </p:nvSpPr>
        <p:spPr>
          <a:xfrm>
            <a:off x="7786193" y="4592884"/>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越来越自由化、个性化</a:t>
            </a:r>
          </a:p>
        </p:txBody>
      </p:sp>
      <p:sp>
        <p:nvSpPr>
          <p:cNvPr id="83" name="文本框 23"/>
          <p:cNvSpPr txBox="1"/>
          <p:nvPr/>
        </p:nvSpPr>
        <p:spPr>
          <a:xfrm>
            <a:off x="1923098" y="2579521"/>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平均出行时间越来越长</a:t>
            </a:r>
          </a:p>
        </p:txBody>
      </p:sp>
      <p:sp>
        <p:nvSpPr>
          <p:cNvPr id="87" name="文本框 23"/>
          <p:cNvSpPr txBox="1"/>
          <p:nvPr/>
        </p:nvSpPr>
        <p:spPr>
          <a:xfrm>
            <a:off x="2095143" y="4537077"/>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越来越向远距离国家渗透</a:t>
            </a:r>
          </a:p>
        </p:txBody>
      </p:sp>
      <p:sp>
        <p:nvSpPr>
          <p:cNvPr id="39" name="文本框 38">
            <a:extLst>
              <a:ext uri="{FF2B5EF4-FFF2-40B4-BE49-F238E27FC236}">
                <a16:creationId xmlns:a16="http://schemas.microsoft.com/office/drawing/2014/main" id="{1DC2B2A5-D985-4E44-AAEB-3826FFB4CBD3}"/>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40" name="文本框 39">
            <a:extLst>
              <a:ext uri="{FF2B5EF4-FFF2-40B4-BE49-F238E27FC236}">
                <a16:creationId xmlns:a16="http://schemas.microsoft.com/office/drawing/2014/main" id="{42945744-E023-478D-8604-C17E3EF72AC0}"/>
              </a:ext>
            </a:extLst>
          </p:cNvPr>
          <p:cNvSpPr txBox="1"/>
          <p:nvPr/>
        </p:nvSpPr>
        <p:spPr>
          <a:xfrm>
            <a:off x="5142773" y="3493303"/>
            <a:ext cx="1933234" cy="523220"/>
          </a:xfrm>
          <a:prstGeom prst="rect">
            <a:avLst/>
          </a:prstGeom>
          <a:noFill/>
        </p:spPr>
        <p:txBody>
          <a:bodyPr wrap="square" rtlCol="0">
            <a:spAutoFit/>
          </a:bodyPr>
          <a:lstStyle/>
          <a:p>
            <a:pPr algn="ctr"/>
            <a:r>
              <a:rPr lang="zh-CN" altLang="en-US" sz="2800" b="1" dirty="0">
                <a:solidFill>
                  <a:schemeClr val="tx1">
                    <a:lumMod val="65000"/>
                    <a:lumOff val="35000"/>
                  </a:schemeClr>
                </a:solidFill>
                <a:latin typeface="宋体" panose="02010600030101010101" pitchFamily="2" charset="-122"/>
                <a:ea typeface="宋体" panose="02010600030101010101" pitchFamily="2" charset="-122"/>
              </a:rPr>
              <a:t>市场趋势</a:t>
            </a:r>
          </a:p>
        </p:txBody>
      </p:sp>
      <p:sp>
        <p:nvSpPr>
          <p:cNvPr id="36" name="文本框 35">
            <a:extLst>
              <a:ext uri="{FF2B5EF4-FFF2-40B4-BE49-F238E27FC236}">
                <a16:creationId xmlns:a16="http://schemas.microsoft.com/office/drawing/2014/main" id="{72DD9EA6-06F7-4278-8589-551F09D3146A}"/>
              </a:ext>
            </a:extLst>
          </p:cNvPr>
          <p:cNvSpPr txBox="1"/>
          <p:nvPr/>
        </p:nvSpPr>
        <p:spPr>
          <a:xfrm>
            <a:off x="4847153" y="422200"/>
            <a:ext cx="2446891"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旅行线路规划市场</a:t>
            </a:r>
          </a:p>
        </p:txBody>
      </p:sp>
    </p:spTree>
    <p:extLst>
      <p:ext uri="{BB962C8B-B14F-4D97-AF65-F5344CB8AC3E}">
        <p14:creationId xmlns:p14="http://schemas.microsoft.com/office/powerpoint/2010/main" val="2024716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1" grpId="0"/>
      <p:bldP spid="83" grpId="0"/>
      <p:bldP spid="87"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pic>
        <p:nvPicPr>
          <p:cNvPr id="33" name="Picture 4" descr="Picture 4"/>
          <p:cNvPicPr>
            <a:picLocks noChangeAspect="1"/>
          </p:cNvPicPr>
          <p:nvPr/>
        </p:nvPicPr>
        <p:blipFill>
          <a:blip r:embed="rId2"/>
          <a:stretch>
            <a:fillRect/>
          </a:stretch>
        </p:blipFill>
        <p:spPr>
          <a:xfrm>
            <a:off x="478823" y="1419597"/>
            <a:ext cx="3269329" cy="4593968"/>
          </a:xfrm>
          <a:prstGeom prst="rect">
            <a:avLst/>
          </a:prstGeom>
          <a:ln w="12700">
            <a:miter lim="400000"/>
            <a:headEnd/>
            <a:tailEnd/>
          </a:ln>
        </p:spPr>
      </p:pic>
      <p:pic>
        <p:nvPicPr>
          <p:cNvPr id="34" name="图片 33">
            <a:extLst>
              <a:ext uri="{FF2B5EF4-FFF2-40B4-BE49-F238E27FC236}">
                <a16:creationId xmlns:a16="http://schemas.microsoft.com/office/drawing/2014/main" id="{6714B306-3FA8-4F5B-A039-390CC0E895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031" y="1929022"/>
            <a:ext cx="2290449" cy="3575118"/>
          </a:xfrm>
          <a:prstGeom prst="rect">
            <a:avLst/>
          </a:prstGeom>
        </p:spPr>
      </p:pic>
      <p:pic>
        <p:nvPicPr>
          <p:cNvPr id="35" name="图片 34">
            <a:extLst>
              <a:ext uri="{FF2B5EF4-FFF2-40B4-BE49-F238E27FC236}">
                <a16:creationId xmlns:a16="http://schemas.microsoft.com/office/drawing/2014/main" id="{3BB1DD00-5218-4AAA-B840-443D7880B7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176" y="1912556"/>
            <a:ext cx="2290449" cy="3603789"/>
          </a:xfrm>
          <a:prstGeom prst="rect">
            <a:avLst/>
          </a:prstGeom>
        </p:spPr>
      </p:pic>
      <p:pic>
        <p:nvPicPr>
          <p:cNvPr id="36" name="图片 35">
            <a:extLst>
              <a:ext uri="{FF2B5EF4-FFF2-40B4-BE49-F238E27FC236}">
                <a16:creationId xmlns:a16="http://schemas.microsoft.com/office/drawing/2014/main" id="{996AB049-182A-41AD-AD8C-714B83D561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9176" y="1909117"/>
            <a:ext cx="2296889" cy="3603789"/>
          </a:xfrm>
          <a:prstGeom prst="rect">
            <a:avLst/>
          </a:prstGeom>
          <a:noFill/>
        </p:spPr>
      </p:pic>
      <p:grpSp>
        <p:nvGrpSpPr>
          <p:cNvPr id="37" name="组合 36">
            <a:extLst>
              <a:ext uri="{FF2B5EF4-FFF2-40B4-BE49-F238E27FC236}">
                <a16:creationId xmlns:a16="http://schemas.microsoft.com/office/drawing/2014/main" id="{283CCA53-3779-4899-AF4E-95D3BBEF285A}"/>
              </a:ext>
            </a:extLst>
          </p:cNvPr>
          <p:cNvGrpSpPr/>
          <p:nvPr/>
        </p:nvGrpSpPr>
        <p:grpSpPr>
          <a:xfrm>
            <a:off x="5413507" y="1580653"/>
            <a:ext cx="4533900" cy="1125418"/>
            <a:chOff x="4008218" y="1243767"/>
            <a:chExt cx="4533900" cy="1125418"/>
          </a:xfrm>
        </p:grpSpPr>
        <p:cxnSp>
          <p:nvCxnSpPr>
            <p:cNvPr id="40" name="直接连接符 39">
              <a:extLst>
                <a:ext uri="{FF2B5EF4-FFF2-40B4-BE49-F238E27FC236}">
                  <a16:creationId xmlns:a16="http://schemas.microsoft.com/office/drawing/2014/main" id="{33799525-3D49-4049-A96C-1553790E482B}"/>
                </a:ext>
              </a:extLst>
            </p:cNvPr>
            <p:cNvCxnSpPr/>
            <p:nvPr/>
          </p:nvCxnSpPr>
          <p:spPr>
            <a:xfrm>
              <a:off x="4008218" y="1243767"/>
              <a:ext cx="453390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4A8B742-4E22-4427-BAB4-785408E2C89A}"/>
                </a:ext>
              </a:extLst>
            </p:cNvPr>
            <p:cNvCxnSpPr/>
            <p:nvPr/>
          </p:nvCxnSpPr>
          <p:spPr>
            <a:xfrm>
              <a:off x="4008218" y="2367717"/>
              <a:ext cx="453390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36E2538-0AFF-4C07-A1DF-C5CAA856B39E}"/>
                </a:ext>
              </a:extLst>
            </p:cNvPr>
            <p:cNvSpPr txBox="1"/>
            <p:nvPr/>
          </p:nvSpPr>
          <p:spPr>
            <a:xfrm>
              <a:off x="4105910" y="1292860"/>
              <a:ext cx="3959860" cy="1076325"/>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r>
                <a:rPr lang="zh-CN" altLang="en-US" sz="2400" b="1" kern="0" dirty="0">
                  <a:solidFill>
                    <a:srgbClr val="000000"/>
                  </a:solidFill>
                  <a:latin typeface="Calibri" panose="020F0502020204030204" pitchFamily="34" charset="0"/>
                  <a:ea typeface="宋体" panose="02010600030101010101" pitchFamily="2" charset="-122"/>
                  <a:cs typeface="宋体" panose="02010600030101010101" pitchFamily="2" charset="-122"/>
                </a:rPr>
                <a:t>目标人群：</a:t>
              </a:r>
            </a:p>
            <a:p>
              <a:r>
                <a:rPr lang="zh-CN" altLang="zh-CN"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热爱旅游但不愿意做攻略的人群</a:t>
              </a:r>
            </a:p>
            <a:p>
              <a:r>
                <a:rPr lang="zh-CN" altLang="zh-CN"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喜欢记录旅行中奇闻轶事的人群</a:t>
              </a:r>
            </a:p>
          </p:txBody>
        </p:sp>
      </p:grpSp>
      <p:grpSp>
        <p:nvGrpSpPr>
          <p:cNvPr id="43" name="组合 42">
            <a:extLst>
              <a:ext uri="{FF2B5EF4-FFF2-40B4-BE49-F238E27FC236}">
                <a16:creationId xmlns:a16="http://schemas.microsoft.com/office/drawing/2014/main" id="{F64B97A2-4C05-40C3-876E-1F7DFC7DA7FB}"/>
              </a:ext>
            </a:extLst>
          </p:cNvPr>
          <p:cNvGrpSpPr/>
          <p:nvPr/>
        </p:nvGrpSpPr>
        <p:grpSpPr>
          <a:xfrm>
            <a:off x="5412477" y="3928880"/>
            <a:ext cx="3499147" cy="815238"/>
            <a:chOff x="4007188" y="3591994"/>
            <a:chExt cx="3499147" cy="815238"/>
          </a:xfrm>
        </p:grpSpPr>
        <p:sp>
          <p:nvSpPr>
            <p:cNvPr id="44" name="矩形: 圆角 43">
              <a:extLst>
                <a:ext uri="{FF2B5EF4-FFF2-40B4-BE49-F238E27FC236}">
                  <a16:creationId xmlns:a16="http://schemas.microsoft.com/office/drawing/2014/main" id="{6A81FF11-3283-45B9-92F3-DEAC4F19E436}"/>
                </a:ext>
              </a:extLst>
            </p:cNvPr>
            <p:cNvSpPr/>
            <p:nvPr/>
          </p:nvSpPr>
          <p:spPr>
            <a:xfrm>
              <a:off x="4007188" y="3591994"/>
              <a:ext cx="815238" cy="815238"/>
            </a:xfrm>
            <a:prstGeom prst="roundRect">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23">
              <a:extLst>
                <a:ext uri="{FF2B5EF4-FFF2-40B4-BE49-F238E27FC236}">
                  <a16:creationId xmlns:a16="http://schemas.microsoft.com/office/drawing/2014/main" id="{4F5C4CDA-25AE-481F-AC15-5A34143513E7}"/>
                </a:ext>
              </a:extLst>
            </p:cNvPr>
            <p:cNvSpPr txBox="1"/>
            <p:nvPr/>
          </p:nvSpPr>
          <p:spPr>
            <a:xfrm>
              <a:off x="4949825" y="3799205"/>
              <a:ext cx="255651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kern="0" dirty="0">
                  <a:solidFill>
                    <a:srgbClr val="000000"/>
                  </a:solidFill>
                  <a:latin typeface="Calibri" panose="020F0502020204030204" pitchFamily="34" charset="0"/>
                  <a:ea typeface="宋体" panose="02010600030101010101" pitchFamily="2" charset="-122"/>
                </a:rPr>
                <a:t>智能推荐美食和周边</a:t>
              </a:r>
            </a:p>
          </p:txBody>
        </p:sp>
      </p:grpSp>
      <p:grpSp>
        <p:nvGrpSpPr>
          <p:cNvPr id="46" name="组合 45">
            <a:extLst>
              <a:ext uri="{FF2B5EF4-FFF2-40B4-BE49-F238E27FC236}">
                <a16:creationId xmlns:a16="http://schemas.microsoft.com/office/drawing/2014/main" id="{E21932AA-748E-44DA-B6EE-B803EA10DA45}"/>
              </a:ext>
            </a:extLst>
          </p:cNvPr>
          <p:cNvGrpSpPr/>
          <p:nvPr/>
        </p:nvGrpSpPr>
        <p:grpSpPr>
          <a:xfrm>
            <a:off x="5412477" y="4903221"/>
            <a:ext cx="3887132" cy="815238"/>
            <a:chOff x="4007188" y="4566335"/>
            <a:chExt cx="3887132" cy="815238"/>
          </a:xfrm>
        </p:grpSpPr>
        <p:sp>
          <p:nvSpPr>
            <p:cNvPr id="47" name="矩形: 圆角 46">
              <a:extLst>
                <a:ext uri="{FF2B5EF4-FFF2-40B4-BE49-F238E27FC236}">
                  <a16:creationId xmlns:a16="http://schemas.microsoft.com/office/drawing/2014/main" id="{DF940610-BAFC-46DA-99B5-36C183083D02}"/>
                </a:ext>
              </a:extLst>
            </p:cNvPr>
            <p:cNvSpPr/>
            <p:nvPr/>
          </p:nvSpPr>
          <p:spPr>
            <a:xfrm>
              <a:off x="4007188" y="4566335"/>
              <a:ext cx="815238" cy="815238"/>
            </a:xfrm>
            <a:prstGeom prst="roundRect">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23">
              <a:extLst>
                <a:ext uri="{FF2B5EF4-FFF2-40B4-BE49-F238E27FC236}">
                  <a16:creationId xmlns:a16="http://schemas.microsoft.com/office/drawing/2014/main" id="{E6552ED4-21ED-4392-ABDD-0F8AE44DDB36}"/>
                </a:ext>
              </a:extLst>
            </p:cNvPr>
            <p:cNvSpPr txBox="1"/>
            <p:nvPr/>
          </p:nvSpPr>
          <p:spPr>
            <a:xfrm>
              <a:off x="4993640" y="4805045"/>
              <a:ext cx="290068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kern="0" dirty="0">
                  <a:solidFill>
                    <a:srgbClr val="000000"/>
                  </a:solidFill>
                  <a:latin typeface="Calibri" panose="020F0502020204030204" pitchFamily="34" charset="0"/>
                  <a:ea typeface="宋体" panose="02010600030101010101" pitchFamily="2" charset="-122"/>
                </a:rPr>
                <a:t>线上购买旅游景点的票</a:t>
              </a:r>
            </a:p>
          </p:txBody>
        </p:sp>
      </p:grpSp>
      <p:grpSp>
        <p:nvGrpSpPr>
          <p:cNvPr id="49" name="组合 48">
            <a:extLst>
              <a:ext uri="{FF2B5EF4-FFF2-40B4-BE49-F238E27FC236}">
                <a16:creationId xmlns:a16="http://schemas.microsoft.com/office/drawing/2014/main" id="{F4BE9D6E-9936-4D35-9FEC-AD25EAD55050}"/>
              </a:ext>
            </a:extLst>
          </p:cNvPr>
          <p:cNvGrpSpPr/>
          <p:nvPr/>
        </p:nvGrpSpPr>
        <p:grpSpPr>
          <a:xfrm>
            <a:off x="5610412" y="4175949"/>
            <a:ext cx="419367" cy="321099"/>
            <a:chOff x="9406059" y="3871250"/>
            <a:chExt cx="276292" cy="211550"/>
          </a:xfrm>
          <a:effectLst/>
        </p:grpSpPr>
        <p:sp>
          <p:nvSpPr>
            <p:cNvPr id="50" name="Rectangle 53">
              <a:extLst>
                <a:ext uri="{FF2B5EF4-FFF2-40B4-BE49-F238E27FC236}">
                  <a16:creationId xmlns:a16="http://schemas.microsoft.com/office/drawing/2014/main" id="{F0D80542-0E58-4773-93FF-92FEB6BFE035}"/>
                </a:ext>
              </a:extLst>
            </p:cNvPr>
            <p:cNvSpPr/>
            <p:nvPr/>
          </p:nvSpPr>
          <p:spPr>
            <a:xfrm>
              <a:off x="9427943" y="3998909"/>
              <a:ext cx="42858" cy="4285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1" name="Rectangle 54">
              <a:extLst>
                <a:ext uri="{FF2B5EF4-FFF2-40B4-BE49-F238E27FC236}">
                  <a16:creationId xmlns:a16="http://schemas.microsoft.com/office/drawing/2014/main" id="{FB1065FF-B2F2-446F-895B-6E635665D4CB}"/>
                </a:ext>
              </a:extLst>
            </p:cNvPr>
            <p:cNvSpPr/>
            <p:nvPr/>
          </p:nvSpPr>
          <p:spPr>
            <a:xfrm>
              <a:off x="9489950" y="3955140"/>
              <a:ext cx="43770" cy="8662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2" name="Rectangle 55">
              <a:extLst>
                <a:ext uri="{FF2B5EF4-FFF2-40B4-BE49-F238E27FC236}">
                  <a16:creationId xmlns:a16="http://schemas.microsoft.com/office/drawing/2014/main" id="{9F264886-E115-4434-8B81-89DF0AC0FBCD}"/>
                </a:ext>
              </a:extLst>
            </p:cNvPr>
            <p:cNvSpPr/>
            <p:nvPr/>
          </p:nvSpPr>
          <p:spPr>
            <a:xfrm>
              <a:off x="9554691" y="3914107"/>
              <a:ext cx="42857" cy="127661"/>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3" name="Rectangle 56">
              <a:extLst>
                <a:ext uri="{FF2B5EF4-FFF2-40B4-BE49-F238E27FC236}">
                  <a16:creationId xmlns:a16="http://schemas.microsoft.com/office/drawing/2014/main" id="{58430864-DE58-4E69-8ECB-0F178B094DB9}"/>
                </a:ext>
              </a:extLst>
            </p:cNvPr>
            <p:cNvSpPr/>
            <p:nvPr/>
          </p:nvSpPr>
          <p:spPr>
            <a:xfrm>
              <a:off x="9617609" y="3871250"/>
              <a:ext cx="42858" cy="17051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54" name="Rectangle 57">
              <a:extLst>
                <a:ext uri="{FF2B5EF4-FFF2-40B4-BE49-F238E27FC236}">
                  <a16:creationId xmlns:a16="http://schemas.microsoft.com/office/drawing/2014/main" id="{E697261E-E3E3-48E0-9193-BEFBD7061F4D}"/>
                </a:ext>
              </a:extLst>
            </p:cNvPr>
            <p:cNvSpPr/>
            <p:nvPr/>
          </p:nvSpPr>
          <p:spPr>
            <a:xfrm>
              <a:off x="9406059" y="4060915"/>
              <a:ext cx="276292"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grpSp>
      <p:sp>
        <p:nvSpPr>
          <p:cNvPr id="55" name="Freeform 14">
            <a:extLst>
              <a:ext uri="{FF2B5EF4-FFF2-40B4-BE49-F238E27FC236}">
                <a16:creationId xmlns:a16="http://schemas.microsoft.com/office/drawing/2014/main" id="{618CC44C-67B2-433E-8705-D4DD47E3BD57}"/>
              </a:ext>
            </a:extLst>
          </p:cNvPr>
          <p:cNvSpPr/>
          <p:nvPr/>
        </p:nvSpPr>
        <p:spPr>
          <a:xfrm>
            <a:off x="5652213" y="5133033"/>
            <a:ext cx="365962" cy="332145"/>
          </a:xfrm>
          <a:custGeom>
            <a:avLst/>
            <a:gdLst/>
            <a:ahLst/>
            <a:cxnLst>
              <a:cxn ang="0">
                <a:pos x="wd2" y="hd2"/>
              </a:cxn>
              <a:cxn ang="5400000">
                <a:pos x="wd2" y="hd2"/>
              </a:cxn>
              <a:cxn ang="10800000">
                <a:pos x="wd2" y="hd2"/>
              </a:cxn>
              <a:cxn ang="16200000">
                <a:pos x="wd2" y="hd2"/>
              </a:cxn>
            </a:cxnLst>
            <a:rect l="0" t="0" r="r" b="b"/>
            <a:pathLst>
              <a:path w="21600" h="21600" extrusionOk="0">
                <a:moveTo>
                  <a:pt x="19889" y="16180"/>
                </a:moveTo>
                <a:lnTo>
                  <a:pt x="19889" y="9897"/>
                </a:lnTo>
                <a:lnTo>
                  <a:pt x="11620" y="9897"/>
                </a:lnTo>
                <a:lnTo>
                  <a:pt x="11620" y="5420"/>
                </a:lnTo>
                <a:lnTo>
                  <a:pt x="13331" y="5420"/>
                </a:lnTo>
                <a:lnTo>
                  <a:pt x="13331" y="0"/>
                </a:lnTo>
                <a:lnTo>
                  <a:pt x="8269" y="0"/>
                </a:lnTo>
                <a:lnTo>
                  <a:pt x="8269" y="5420"/>
                </a:lnTo>
                <a:lnTo>
                  <a:pt x="9980" y="5420"/>
                </a:lnTo>
                <a:lnTo>
                  <a:pt x="9980" y="9897"/>
                </a:lnTo>
                <a:lnTo>
                  <a:pt x="1711" y="9897"/>
                </a:lnTo>
                <a:lnTo>
                  <a:pt x="1711" y="16180"/>
                </a:lnTo>
                <a:lnTo>
                  <a:pt x="0" y="16180"/>
                </a:lnTo>
                <a:lnTo>
                  <a:pt x="0" y="21600"/>
                </a:lnTo>
                <a:lnTo>
                  <a:pt x="4919" y="21600"/>
                </a:lnTo>
                <a:lnTo>
                  <a:pt x="4919" y="16180"/>
                </a:lnTo>
                <a:lnTo>
                  <a:pt x="3350" y="16180"/>
                </a:lnTo>
                <a:lnTo>
                  <a:pt x="3350" y="11703"/>
                </a:lnTo>
                <a:lnTo>
                  <a:pt x="9980" y="11703"/>
                </a:lnTo>
                <a:lnTo>
                  <a:pt x="9980" y="16180"/>
                </a:lnTo>
                <a:lnTo>
                  <a:pt x="8269" y="16180"/>
                </a:lnTo>
                <a:lnTo>
                  <a:pt x="8269" y="21600"/>
                </a:lnTo>
                <a:lnTo>
                  <a:pt x="13331" y="21600"/>
                </a:lnTo>
                <a:lnTo>
                  <a:pt x="13331" y="16180"/>
                </a:lnTo>
                <a:lnTo>
                  <a:pt x="11620" y="16180"/>
                </a:lnTo>
                <a:lnTo>
                  <a:pt x="11620" y="11703"/>
                </a:lnTo>
                <a:lnTo>
                  <a:pt x="18250" y="11703"/>
                </a:lnTo>
                <a:lnTo>
                  <a:pt x="18250" y="16180"/>
                </a:lnTo>
                <a:lnTo>
                  <a:pt x="16681" y="16180"/>
                </a:lnTo>
                <a:lnTo>
                  <a:pt x="16681" y="21600"/>
                </a:lnTo>
                <a:lnTo>
                  <a:pt x="21600" y="21600"/>
                </a:lnTo>
                <a:lnTo>
                  <a:pt x="21600" y="16180"/>
                </a:lnTo>
                <a:lnTo>
                  <a:pt x="19889" y="16180"/>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grpSp>
        <p:nvGrpSpPr>
          <p:cNvPr id="56" name="组合 55">
            <a:extLst>
              <a:ext uri="{FF2B5EF4-FFF2-40B4-BE49-F238E27FC236}">
                <a16:creationId xmlns:a16="http://schemas.microsoft.com/office/drawing/2014/main" id="{56CC4594-996C-48DD-9829-F31CBAA2277F}"/>
              </a:ext>
            </a:extLst>
          </p:cNvPr>
          <p:cNvGrpSpPr/>
          <p:nvPr/>
        </p:nvGrpSpPr>
        <p:grpSpPr>
          <a:xfrm>
            <a:off x="5412477" y="2954539"/>
            <a:ext cx="3400722" cy="815238"/>
            <a:chOff x="4007188" y="2617653"/>
            <a:chExt cx="3400722" cy="815238"/>
          </a:xfrm>
        </p:grpSpPr>
        <p:grpSp>
          <p:nvGrpSpPr>
            <p:cNvPr id="57" name="组合 56">
              <a:extLst>
                <a:ext uri="{FF2B5EF4-FFF2-40B4-BE49-F238E27FC236}">
                  <a16:creationId xmlns:a16="http://schemas.microsoft.com/office/drawing/2014/main" id="{487CA7E6-3F4F-4AEB-8C85-51F7A4B39D14}"/>
                </a:ext>
              </a:extLst>
            </p:cNvPr>
            <p:cNvGrpSpPr/>
            <p:nvPr/>
          </p:nvGrpSpPr>
          <p:grpSpPr>
            <a:xfrm>
              <a:off x="4007188" y="2617653"/>
              <a:ext cx="815238" cy="815238"/>
              <a:chOff x="6847449" y="3403760"/>
              <a:chExt cx="555795" cy="555795"/>
            </a:xfrm>
          </p:grpSpPr>
          <p:sp>
            <p:nvSpPr>
              <p:cNvPr id="59" name="矩形: 圆角 58">
                <a:extLst>
                  <a:ext uri="{FF2B5EF4-FFF2-40B4-BE49-F238E27FC236}">
                    <a16:creationId xmlns:a16="http://schemas.microsoft.com/office/drawing/2014/main" id="{93FDD03A-8C07-48FE-B694-F8C05B46D80C}"/>
                  </a:ext>
                </a:extLst>
              </p:cNvPr>
              <p:cNvSpPr/>
              <p:nvPr/>
            </p:nvSpPr>
            <p:spPr>
              <a:xfrm>
                <a:off x="6847449" y="3403760"/>
                <a:ext cx="555795" cy="555795"/>
              </a:xfrm>
              <a:prstGeom prst="roundRect">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880FFCCF-712E-4891-B857-95C76E23DA76}"/>
                  </a:ext>
                </a:extLst>
              </p:cNvPr>
              <p:cNvGrpSpPr/>
              <p:nvPr/>
            </p:nvGrpSpPr>
            <p:grpSpPr>
              <a:xfrm>
                <a:off x="6992227" y="3555643"/>
                <a:ext cx="268161" cy="235307"/>
                <a:chOff x="4955131" y="3308519"/>
                <a:chExt cx="276053" cy="242232"/>
              </a:xfrm>
            </p:grpSpPr>
            <p:sp>
              <p:nvSpPr>
                <p:cNvPr id="61" name="Freeform 157">
                  <a:extLst>
                    <a:ext uri="{FF2B5EF4-FFF2-40B4-BE49-F238E27FC236}">
                      <a16:creationId xmlns:a16="http://schemas.microsoft.com/office/drawing/2014/main" id="{0F9FF03D-1422-4BEB-914A-D3C78538ADBE}"/>
                    </a:ext>
                  </a:extLst>
                </p:cNvPr>
                <p:cNvSpPr/>
                <p:nvPr/>
              </p:nvSpPr>
              <p:spPr>
                <a:xfrm>
                  <a:off x="5039226" y="3308519"/>
                  <a:ext cx="107862" cy="41134"/>
                </a:xfrm>
                <a:custGeom>
                  <a:avLst/>
                  <a:gdLst/>
                  <a:ahLst/>
                  <a:cxnLst>
                    <a:cxn ang="0">
                      <a:pos x="wd2" y="hd2"/>
                    </a:cxn>
                    <a:cxn ang="5400000">
                      <a:pos x="wd2" y="hd2"/>
                    </a:cxn>
                    <a:cxn ang="10800000">
                      <a:pos x="wd2" y="hd2"/>
                    </a:cxn>
                    <a:cxn ang="16200000">
                      <a:pos x="wd2" y="hd2"/>
                    </a:cxn>
                  </a:cxnLst>
                  <a:rect l="0" t="0" r="r" b="b"/>
                  <a:pathLst>
                    <a:path w="21600" h="21600" extrusionOk="0">
                      <a:moveTo>
                        <a:pt x="4320" y="10232"/>
                      </a:moveTo>
                      <a:cubicBezTo>
                        <a:pt x="17280" y="10232"/>
                        <a:pt x="17280" y="10232"/>
                        <a:pt x="17280" y="10232"/>
                      </a:cubicBezTo>
                      <a:cubicBezTo>
                        <a:pt x="17280" y="21600"/>
                        <a:pt x="17280" y="21600"/>
                        <a:pt x="17280" y="21600"/>
                      </a:cubicBezTo>
                      <a:cubicBezTo>
                        <a:pt x="21600" y="21600"/>
                        <a:pt x="21600" y="21600"/>
                        <a:pt x="21600" y="21600"/>
                      </a:cubicBezTo>
                      <a:cubicBezTo>
                        <a:pt x="21600" y="10232"/>
                        <a:pt x="21600" y="10232"/>
                        <a:pt x="21600" y="10232"/>
                      </a:cubicBezTo>
                      <a:cubicBezTo>
                        <a:pt x="21600" y="4547"/>
                        <a:pt x="19440" y="0"/>
                        <a:pt x="17280" y="0"/>
                      </a:cubicBezTo>
                      <a:cubicBezTo>
                        <a:pt x="4320" y="0"/>
                        <a:pt x="4320" y="0"/>
                        <a:pt x="4320" y="0"/>
                      </a:cubicBezTo>
                      <a:cubicBezTo>
                        <a:pt x="2160" y="0"/>
                        <a:pt x="0" y="4547"/>
                        <a:pt x="0" y="10232"/>
                      </a:cubicBezTo>
                      <a:cubicBezTo>
                        <a:pt x="0" y="21600"/>
                        <a:pt x="0" y="21600"/>
                        <a:pt x="0" y="21600"/>
                      </a:cubicBezTo>
                      <a:cubicBezTo>
                        <a:pt x="4320" y="21600"/>
                        <a:pt x="4320" y="21600"/>
                        <a:pt x="4320" y="21600"/>
                      </a:cubicBezTo>
                      <a:lnTo>
                        <a:pt x="4320" y="10232"/>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62" name="Rectangle 158">
                  <a:extLst>
                    <a:ext uri="{FF2B5EF4-FFF2-40B4-BE49-F238E27FC236}">
                      <a16:creationId xmlns:a16="http://schemas.microsoft.com/office/drawing/2014/main" id="{EA222186-999D-42E0-8C66-F4B37928414E}"/>
                    </a:ext>
                  </a:extLst>
                </p:cNvPr>
                <p:cNvSpPr/>
                <p:nvPr/>
              </p:nvSpPr>
              <p:spPr>
                <a:xfrm>
                  <a:off x="4955131" y="3359707"/>
                  <a:ext cx="276053" cy="64900"/>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63" name="Rectangle 159">
                  <a:extLst>
                    <a:ext uri="{FF2B5EF4-FFF2-40B4-BE49-F238E27FC236}">
                      <a16:creationId xmlns:a16="http://schemas.microsoft.com/office/drawing/2014/main" id="{B01F6F0A-2BC7-458E-B68A-89FAE2B26CC0}"/>
                    </a:ext>
                  </a:extLst>
                </p:cNvPr>
                <p:cNvSpPr/>
                <p:nvPr/>
              </p:nvSpPr>
              <p:spPr>
                <a:xfrm>
                  <a:off x="4967928" y="3435576"/>
                  <a:ext cx="250459" cy="11517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grpSp>
        </p:grpSp>
        <p:sp>
          <p:nvSpPr>
            <p:cNvPr id="58" name="文本框 57">
              <a:extLst>
                <a:ext uri="{FF2B5EF4-FFF2-40B4-BE49-F238E27FC236}">
                  <a16:creationId xmlns:a16="http://schemas.microsoft.com/office/drawing/2014/main" id="{D8D04FFD-A5A0-4C87-89DE-4892057CC652}"/>
                </a:ext>
              </a:extLst>
            </p:cNvPr>
            <p:cNvSpPr txBox="1"/>
            <p:nvPr/>
          </p:nvSpPr>
          <p:spPr>
            <a:xfrm>
              <a:off x="4993640" y="2670810"/>
              <a:ext cx="2414270" cy="706755"/>
            </a:xfrm>
            <a:prstGeom prst="rect">
              <a:avLst/>
            </a:prstGeom>
            <a:noFill/>
          </p:spPr>
          <p:txBody>
            <a:bodyPr wrap="square">
              <a:spAutoFit/>
            </a:bodyPr>
            <a:lstStyle/>
            <a:p>
              <a:r>
                <a:rPr lang="zh-CN" altLang="zh-CN"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自动规划路线</a:t>
              </a:r>
            </a:p>
            <a:p>
              <a:r>
                <a:rPr lang="zh-CN" altLang="zh-CN" sz="20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旅行手帐快速生成</a:t>
              </a:r>
            </a:p>
          </p:txBody>
        </p:sp>
      </p:grpSp>
      <p:sp>
        <p:nvSpPr>
          <p:cNvPr id="64" name="文本框 63">
            <a:extLst>
              <a:ext uri="{FF2B5EF4-FFF2-40B4-BE49-F238E27FC236}">
                <a16:creationId xmlns:a16="http://schemas.microsoft.com/office/drawing/2014/main" id="{87238999-302A-491C-9174-037781696B74}"/>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p:cNvSpPr/>
          <p:nvPr/>
        </p:nvSpPr>
        <p:spPr>
          <a:xfrm>
            <a:off x="5016500" y="2049742"/>
            <a:ext cx="2086046" cy="565151"/>
          </a:xfrm>
          <a:prstGeom prst="roundRect">
            <a:avLst>
              <a:gd name="adj" fmla="val 50000"/>
            </a:avLst>
          </a:prstGeom>
          <a:solidFill>
            <a:srgbClr val="CB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02130" y="2344306"/>
            <a:ext cx="3069030" cy="4138323"/>
            <a:chOff x="-1202130" y="2344306"/>
            <a:chExt cx="3069030" cy="4138323"/>
          </a:xfrm>
        </p:grpSpPr>
        <p:sp>
          <p:nvSpPr>
            <p:cNvPr id="59" name="直角三角形 58"/>
            <p:cNvSpPr/>
            <p:nvPr/>
          </p:nvSpPr>
          <p:spPr>
            <a:xfrm rot="13500000">
              <a:off x="-939325" y="2588782"/>
              <a:ext cx="1878649" cy="1878649"/>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rot="13500000">
              <a:off x="-1202130" y="2344306"/>
              <a:ext cx="2373087" cy="2373087"/>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1200557" y="4026053"/>
              <a:ext cx="2343056" cy="2343056"/>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1038" y="5283321"/>
              <a:ext cx="1185862" cy="1199308"/>
            </a:xfrm>
            <a:prstGeom prst="line">
              <a:avLst/>
            </a:prstGeom>
            <a:ln w="28575">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10323120" y="344056"/>
            <a:ext cx="3069030" cy="4138323"/>
            <a:chOff x="-1202130" y="2344306"/>
            <a:chExt cx="3069030" cy="4138323"/>
          </a:xfrm>
        </p:grpSpPr>
        <p:sp>
          <p:nvSpPr>
            <p:cNvPr id="62" name="直角三角形 61"/>
            <p:cNvSpPr/>
            <p:nvPr/>
          </p:nvSpPr>
          <p:spPr>
            <a:xfrm rot="13500000">
              <a:off x="-939325" y="2588782"/>
              <a:ext cx="1878649" cy="1878649"/>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a:off x="-1202130" y="2344306"/>
              <a:ext cx="2373087" cy="2373087"/>
            </a:xfrm>
            <a:prstGeom prst="rtTriangle">
              <a:avLst/>
            </a:prstGeom>
            <a:noFill/>
            <a:ln w="28575">
              <a:solidFill>
                <a:srgbClr val="FAE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3500000">
              <a:off x="-1200557" y="4026053"/>
              <a:ext cx="2343056" cy="2343056"/>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681038" y="5283321"/>
              <a:ext cx="1185862" cy="1199308"/>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3629366" y="2953115"/>
            <a:ext cx="4860243" cy="923330"/>
          </a:xfrm>
          <a:prstGeom prst="rect">
            <a:avLst/>
          </a:prstGeom>
          <a:noFill/>
        </p:spPr>
        <p:txBody>
          <a:bodyPr wrap="square" rtlCol="0">
            <a:spAutoFit/>
          </a:bodyPr>
          <a:lstStyle/>
          <a:p>
            <a:pPr algn="dist"/>
            <a:r>
              <a:rPr lang="zh-CN" altLang="en-US" sz="5400" dirty="0">
                <a:solidFill>
                  <a:schemeClr val="tx1">
                    <a:lumMod val="65000"/>
                    <a:lumOff val="35000"/>
                  </a:schemeClr>
                </a:solidFill>
                <a:latin typeface="汉仪菱心体简" panose="02010609000101010101" pitchFamily="49" charset="-122"/>
                <a:ea typeface="汉仪菱心体简" panose="02010609000101010101" pitchFamily="49" charset="-122"/>
              </a:rPr>
              <a:t>创业团队</a:t>
            </a:r>
          </a:p>
        </p:txBody>
      </p:sp>
      <p:sp>
        <p:nvSpPr>
          <p:cNvPr id="67" name="矩形: 圆角 66"/>
          <p:cNvSpPr/>
          <p:nvPr/>
        </p:nvSpPr>
        <p:spPr>
          <a:xfrm>
            <a:off x="5016500" y="2006599"/>
            <a:ext cx="2086046" cy="565151"/>
          </a:xfrm>
          <a:prstGeom prst="roundRect">
            <a:avLst>
              <a:gd name="adj" fmla="val 5000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5203030" y="2058790"/>
            <a:ext cx="1712913" cy="430887"/>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第五部分</a:t>
            </a:r>
          </a:p>
        </p:txBody>
      </p:sp>
      <p:grpSp>
        <p:nvGrpSpPr>
          <p:cNvPr id="74" name="组合 73"/>
          <p:cNvGrpSpPr/>
          <p:nvPr/>
        </p:nvGrpSpPr>
        <p:grpSpPr>
          <a:xfrm>
            <a:off x="5182016" y="5088157"/>
            <a:ext cx="1768536" cy="122622"/>
            <a:chOff x="5055016" y="4999257"/>
            <a:chExt cx="1768536" cy="122622"/>
          </a:xfrm>
        </p:grpSpPr>
        <p:sp>
          <p:nvSpPr>
            <p:cNvPr id="26" name="矩形: 圆角 25"/>
            <p:cNvSpPr/>
            <p:nvPr/>
          </p:nvSpPr>
          <p:spPr>
            <a:xfrm rot="2700000">
              <a:off x="5055016" y="4999257"/>
              <a:ext cx="122619" cy="122619"/>
            </a:xfrm>
            <a:prstGeom prst="roundRect">
              <a:avLst/>
            </a:prstGeom>
            <a:no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2700000">
              <a:off x="5603655" y="4999258"/>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rot="2700000">
              <a:off x="6152294" y="4999259"/>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p:nvSpPr>
          <p:spPr>
            <a:xfrm rot="2700000">
              <a:off x="6700933" y="4999260"/>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5092871" y="301311"/>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创业理念</a:t>
            </a:r>
          </a:p>
        </p:txBody>
      </p:sp>
      <p:grpSp>
        <p:nvGrpSpPr>
          <p:cNvPr id="34" name="组合 33"/>
          <p:cNvGrpSpPr/>
          <p:nvPr/>
        </p:nvGrpSpPr>
        <p:grpSpPr>
          <a:xfrm>
            <a:off x="4702444" y="1595665"/>
            <a:ext cx="5369769" cy="1298061"/>
            <a:chOff x="5797232" y="1699139"/>
            <a:chExt cx="5369769" cy="1298061"/>
          </a:xfrm>
        </p:grpSpPr>
        <p:sp>
          <p:nvSpPr>
            <p:cNvPr id="47" name="矩形: 圆角 46"/>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圆角 47"/>
            <p:cNvSpPr/>
            <p:nvPr/>
          </p:nvSpPr>
          <p:spPr>
            <a:xfrm>
              <a:off x="7504841" y="1699139"/>
              <a:ext cx="1954553" cy="437808"/>
            </a:xfrm>
            <a:prstGeom prst="roundRect">
              <a:avLst>
                <a:gd name="adj" fmla="val 32367"/>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文本框 23"/>
            <p:cNvSpPr txBox="1"/>
            <p:nvPr/>
          </p:nvSpPr>
          <p:spPr>
            <a:xfrm>
              <a:off x="7630530" y="1755947"/>
              <a:ext cx="170317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bg1"/>
                  </a:solidFill>
                  <a:latin typeface="华文行楷" panose="02010800040101010101" pitchFamily="2" charset="-122"/>
                  <a:ea typeface="华文行楷" panose="02010800040101010101" pitchFamily="2" charset="-122"/>
                </a:rPr>
                <a:t>创业理念</a:t>
              </a:r>
            </a:p>
          </p:txBody>
        </p:sp>
        <p:sp>
          <p:nvSpPr>
            <p:cNvPr id="50" name="文本框 24"/>
            <p:cNvSpPr txBox="1"/>
            <p:nvPr/>
          </p:nvSpPr>
          <p:spPr>
            <a:xfrm>
              <a:off x="5880764" y="2221989"/>
              <a:ext cx="5202703" cy="601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我们希望建立一个能</a:t>
              </a:r>
              <a:r>
                <a:rPr lang="zh-CN" altLang="en-US" sz="1200" dirty="0">
                  <a:solidFill>
                    <a:schemeClr val="accent5">
                      <a:lumMod val="60000"/>
                      <a:lumOff val="40000"/>
                    </a:schemeClr>
                  </a:solidFill>
                  <a:latin typeface="方正姚体" panose="02010601030101010101" pitchFamily="2" charset="-122"/>
                  <a:ea typeface="方正姚体" panose="02010601030101010101" pitchFamily="2" charset="-122"/>
                  <a:cs typeface="Calibri" panose="020F0502020204030204" pitchFamily="34" charset="0"/>
                </a:rPr>
                <a:t>自动规划路线</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的旅行</a:t>
              </a:r>
              <a:r>
                <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APP</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，来使得我们</a:t>
              </a:r>
              <a:r>
                <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APP</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的使用者在出行前能够更加便利，减少不必要的精力损耗</a:t>
              </a:r>
              <a:endPar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grpSp>
      <p:grpSp>
        <p:nvGrpSpPr>
          <p:cNvPr id="35" name="组合 34"/>
          <p:cNvGrpSpPr/>
          <p:nvPr/>
        </p:nvGrpSpPr>
        <p:grpSpPr>
          <a:xfrm>
            <a:off x="4702444" y="2992665"/>
            <a:ext cx="5453301" cy="1298061"/>
            <a:chOff x="5797232" y="1699139"/>
            <a:chExt cx="5453301" cy="1298061"/>
          </a:xfrm>
        </p:grpSpPr>
        <p:sp>
          <p:nvSpPr>
            <p:cNvPr id="43" name="矩形: 圆角 42"/>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矩形: 圆角 43"/>
            <p:cNvSpPr/>
            <p:nvPr/>
          </p:nvSpPr>
          <p:spPr>
            <a:xfrm>
              <a:off x="7504841" y="1699139"/>
              <a:ext cx="1954553" cy="437808"/>
            </a:xfrm>
            <a:prstGeom prst="roundRect">
              <a:avLst>
                <a:gd name="adj" fmla="val 32367"/>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文本框 23"/>
            <p:cNvSpPr txBox="1"/>
            <p:nvPr/>
          </p:nvSpPr>
          <p:spPr>
            <a:xfrm>
              <a:off x="7630530" y="1755947"/>
              <a:ext cx="170317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600" dirty="0">
                <a:solidFill>
                  <a:schemeClr val="bg1"/>
                </a:solidFill>
                <a:latin typeface="汉仪中宋S" panose="00020600040101010101" pitchFamily="18" charset="-122"/>
                <a:ea typeface="汉仪中宋S" panose="00020600040101010101" pitchFamily="18" charset="-122"/>
              </a:endParaRPr>
            </a:p>
          </p:txBody>
        </p:sp>
        <p:sp>
          <p:nvSpPr>
            <p:cNvPr id="46" name="文本框 24"/>
            <p:cNvSpPr txBox="1"/>
            <p:nvPr/>
          </p:nvSpPr>
          <p:spPr>
            <a:xfrm>
              <a:off x="5880764" y="2221989"/>
              <a:ext cx="5369769" cy="600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平台可以得到来自客户最直接的关于 </a:t>
              </a:r>
              <a:r>
                <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APP </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或服务的反馈和建议，系统会对这些反馈和建议进行</a:t>
              </a:r>
              <a:r>
                <a:rPr lang="zh-CN" altLang="en-US" sz="1200" dirty="0">
                  <a:solidFill>
                    <a:srgbClr val="FEB6B9"/>
                  </a:solidFill>
                  <a:latin typeface="方正姚体" panose="02010601030101010101" pitchFamily="2" charset="-122"/>
                  <a:ea typeface="方正姚体" panose="02010601030101010101" pitchFamily="2" charset="-122"/>
                  <a:cs typeface="Calibri" panose="020F0502020204030204" pitchFamily="34" charset="0"/>
                </a:rPr>
                <a:t>自主学习</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，进而为下一次出行规划出更让人满意的路线</a:t>
              </a:r>
              <a:endPar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grpSp>
      <p:grpSp>
        <p:nvGrpSpPr>
          <p:cNvPr id="36" name="组合 35"/>
          <p:cNvGrpSpPr/>
          <p:nvPr/>
        </p:nvGrpSpPr>
        <p:grpSpPr>
          <a:xfrm>
            <a:off x="4702444" y="4389665"/>
            <a:ext cx="5369769" cy="1298061"/>
            <a:chOff x="5797232" y="1699139"/>
            <a:chExt cx="5369769" cy="1298061"/>
          </a:xfrm>
        </p:grpSpPr>
        <p:sp>
          <p:nvSpPr>
            <p:cNvPr id="37" name="矩形: 圆角 36"/>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圆角 39"/>
            <p:cNvSpPr/>
            <p:nvPr/>
          </p:nvSpPr>
          <p:spPr>
            <a:xfrm>
              <a:off x="7504841" y="1699139"/>
              <a:ext cx="1954553" cy="437808"/>
            </a:xfrm>
            <a:prstGeom prst="roundRect">
              <a:avLst>
                <a:gd name="adj" fmla="val 32367"/>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23"/>
            <p:cNvSpPr txBox="1"/>
            <p:nvPr/>
          </p:nvSpPr>
          <p:spPr>
            <a:xfrm>
              <a:off x="7630530" y="1755947"/>
              <a:ext cx="170317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600" dirty="0">
                <a:solidFill>
                  <a:schemeClr val="bg1"/>
                </a:solidFill>
                <a:latin typeface="汉仪中宋S" panose="00020600040101010101" pitchFamily="18" charset="-122"/>
                <a:ea typeface="汉仪中宋S" panose="00020600040101010101" pitchFamily="18" charset="-122"/>
              </a:endParaRPr>
            </a:p>
          </p:txBody>
        </p:sp>
        <p:sp>
          <p:nvSpPr>
            <p:cNvPr id="42" name="文本框 24"/>
            <p:cNvSpPr txBox="1"/>
            <p:nvPr/>
          </p:nvSpPr>
          <p:spPr>
            <a:xfrm>
              <a:off x="5880764" y="2221989"/>
              <a:ext cx="5202703" cy="623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APP</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内设有</a:t>
              </a:r>
              <a:r>
                <a:rPr lang="zh-CN" altLang="en-US" sz="1200" dirty="0">
                  <a:solidFill>
                    <a:srgbClr val="E5D575"/>
                  </a:solidFill>
                  <a:latin typeface="方正姚体" panose="02010601030101010101" pitchFamily="2" charset="-122"/>
                  <a:ea typeface="方正姚体" panose="02010601030101010101" pitchFamily="2" charset="-122"/>
                  <a:cs typeface="Calibri" panose="020F0502020204030204" pitchFamily="34" charset="0"/>
                </a:rPr>
                <a:t>旅行手帐</a:t>
              </a:r>
              <a:r>
                <a:rPr lang="zh-CN" altLang="en-US"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与讨论区的功能，通过旅行手帐的搭建来保存旅行者在旅行过程中的回忆</a:t>
              </a:r>
              <a:endParaRPr lang="en-US" altLang="zh-CN" sz="12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grpSp>
      <p:grpSp>
        <p:nvGrpSpPr>
          <p:cNvPr id="3" name="组合 2"/>
          <p:cNvGrpSpPr/>
          <p:nvPr/>
        </p:nvGrpSpPr>
        <p:grpSpPr>
          <a:xfrm>
            <a:off x="637246" y="1471733"/>
            <a:ext cx="2831890" cy="4593968"/>
            <a:chOff x="602345" y="1595665"/>
            <a:chExt cx="2831890" cy="4593968"/>
          </a:xfrm>
        </p:grpSpPr>
        <p:grpSp>
          <p:nvGrpSpPr>
            <p:cNvPr id="39" name="组合 38"/>
            <p:cNvGrpSpPr/>
            <p:nvPr/>
          </p:nvGrpSpPr>
          <p:grpSpPr>
            <a:xfrm>
              <a:off x="602345" y="1595665"/>
              <a:ext cx="2831890" cy="4593968"/>
              <a:chOff x="602344" y="1595665"/>
              <a:chExt cx="3269329" cy="4593968"/>
            </a:xfrm>
          </p:grpSpPr>
          <p:pic>
            <p:nvPicPr>
              <p:cNvPr id="38" name="图片 37" descr="图片包含 室内, 活, 房间, 桌子&#10;&#10;描述已自动生成"/>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648" t="2752" r="56107" b="2926"/>
              <a:stretch>
                <a:fillRect/>
              </a:stretch>
            </p:blipFill>
            <p:spPr>
              <a:xfrm>
                <a:off x="787400" y="2006600"/>
                <a:ext cx="2882900" cy="3708400"/>
              </a:xfrm>
              <a:custGeom>
                <a:avLst/>
                <a:gdLst>
                  <a:gd name="connsiteX0" fmla="*/ 0 w 2882900"/>
                  <a:gd name="connsiteY0" fmla="*/ 0 h 3708400"/>
                  <a:gd name="connsiteX1" fmla="*/ 2882900 w 2882900"/>
                  <a:gd name="connsiteY1" fmla="*/ 0 h 3708400"/>
                  <a:gd name="connsiteX2" fmla="*/ 2882900 w 2882900"/>
                  <a:gd name="connsiteY2" fmla="*/ 3708400 h 3708400"/>
                  <a:gd name="connsiteX3" fmla="*/ 0 w 2882900"/>
                  <a:gd name="connsiteY3" fmla="*/ 3708400 h 3708400"/>
                </a:gdLst>
                <a:ahLst/>
                <a:cxnLst>
                  <a:cxn ang="0">
                    <a:pos x="connsiteX0" y="connsiteY0"/>
                  </a:cxn>
                  <a:cxn ang="0">
                    <a:pos x="connsiteX1" y="connsiteY1"/>
                  </a:cxn>
                  <a:cxn ang="0">
                    <a:pos x="connsiteX2" y="connsiteY2"/>
                  </a:cxn>
                  <a:cxn ang="0">
                    <a:pos x="connsiteX3" y="connsiteY3"/>
                  </a:cxn>
                </a:cxnLst>
                <a:rect l="l" t="t" r="r" b="b"/>
                <a:pathLst>
                  <a:path w="2882900" h="3708400">
                    <a:moveTo>
                      <a:pt x="0" y="0"/>
                    </a:moveTo>
                    <a:lnTo>
                      <a:pt x="2882900" y="0"/>
                    </a:lnTo>
                    <a:lnTo>
                      <a:pt x="2882900" y="3708400"/>
                    </a:lnTo>
                    <a:lnTo>
                      <a:pt x="0" y="3708400"/>
                    </a:lnTo>
                    <a:close/>
                  </a:path>
                </a:pathLst>
              </a:custGeom>
            </p:spPr>
          </p:pic>
          <p:pic>
            <p:nvPicPr>
              <p:cNvPr id="33" name="Picture 4" descr="Picture 4"/>
              <p:cNvPicPr>
                <a:picLocks noChangeAspect="1"/>
              </p:cNvPicPr>
              <p:nvPr/>
            </p:nvPicPr>
            <p:blipFill>
              <a:blip r:embed="rId5"/>
              <a:stretch>
                <a:fillRect/>
              </a:stretch>
            </p:blipFill>
            <p:spPr>
              <a:xfrm>
                <a:off x="602344" y="1595665"/>
                <a:ext cx="3269329" cy="4593968"/>
              </a:xfrm>
              <a:prstGeom prst="rect">
                <a:avLst/>
              </a:prstGeom>
              <a:ln w="12700">
                <a:miter lim="400000"/>
                <a:headEnd/>
                <a:tailEnd/>
              </a:ln>
            </p:spPr>
          </p:pic>
        </p:grpSp>
        <p:pic>
          <p:nvPicPr>
            <p:cNvPr id="2" name="图片 1"/>
            <p:cNvPicPr>
              <a:picLocks noChangeAspect="1"/>
            </p:cNvPicPr>
            <p:nvPr/>
          </p:nvPicPr>
          <p:blipFill>
            <a:blip r:embed="rId6"/>
            <a:stretch>
              <a:fillRect/>
            </a:stretch>
          </p:blipFill>
          <p:spPr>
            <a:xfrm>
              <a:off x="842605" y="2102745"/>
              <a:ext cx="2340345" cy="3656384"/>
            </a:xfrm>
            <a:prstGeom prst="rect">
              <a:avLst/>
            </a:prstGeom>
          </p:spPr>
        </p:pic>
      </p:grpSp>
      <p:sp>
        <p:nvSpPr>
          <p:cNvPr id="51" name="文本框 50">
            <a:extLst>
              <a:ext uri="{FF2B5EF4-FFF2-40B4-BE49-F238E27FC236}">
                <a16:creationId xmlns:a16="http://schemas.microsoft.com/office/drawing/2014/main" id="{42E49795-33CE-4B5F-A84C-38FCE070E93B}"/>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创业团队</a:t>
            </a:r>
          </a:p>
        </p:txBody>
      </p:sp>
      <p:graphicFrame>
        <p:nvGraphicFramePr>
          <p:cNvPr id="17" name="表格 16"/>
          <p:cNvGraphicFramePr>
            <a:graphicFrameLocks noGrp="1"/>
          </p:cNvGraphicFramePr>
          <p:nvPr/>
        </p:nvGraphicFramePr>
        <p:xfrm>
          <a:off x="2176623" y="2169585"/>
          <a:ext cx="8321527" cy="3100433"/>
        </p:xfrm>
        <a:graphic>
          <a:graphicData uri="http://schemas.openxmlformats.org/drawingml/2006/table">
            <a:tbl>
              <a:tblPr firstRow="1" firstCol="1" bandRow="1">
                <a:tableStyleId>{FABFCF23-3B69-468F-B69F-88F6DE6A72F2}</a:tableStyleId>
              </a:tblPr>
              <a:tblGrid>
                <a:gridCol w="1075100">
                  <a:extLst>
                    <a:ext uri="{9D8B030D-6E8A-4147-A177-3AD203B41FA5}">
                      <a16:colId xmlns:a16="http://schemas.microsoft.com/office/drawing/2014/main" val="20000"/>
                    </a:ext>
                  </a:extLst>
                </a:gridCol>
                <a:gridCol w="1522326">
                  <a:extLst>
                    <a:ext uri="{9D8B030D-6E8A-4147-A177-3AD203B41FA5}">
                      <a16:colId xmlns:a16="http://schemas.microsoft.com/office/drawing/2014/main" val="20001"/>
                    </a:ext>
                  </a:extLst>
                </a:gridCol>
                <a:gridCol w="5724101">
                  <a:extLst>
                    <a:ext uri="{9D8B030D-6E8A-4147-A177-3AD203B41FA5}">
                      <a16:colId xmlns:a16="http://schemas.microsoft.com/office/drawing/2014/main" val="20002"/>
                    </a:ext>
                  </a:extLst>
                </a:gridCol>
              </a:tblGrid>
              <a:tr h="442919">
                <a:tc>
                  <a:txBody>
                    <a:bodyPr/>
                    <a:lstStyle/>
                    <a:p>
                      <a:pPr algn="ctr"/>
                      <a:r>
                        <a:rPr lang="zh-CN" sz="1600" kern="0">
                          <a:effectLst/>
                        </a:rPr>
                        <a:t>姓名</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职位</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工作范围</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2919">
                <a:tc>
                  <a:txBody>
                    <a:bodyPr/>
                    <a:lstStyle/>
                    <a:p>
                      <a:pPr algn="ctr"/>
                      <a:r>
                        <a:rPr lang="zh-CN" sz="1600" kern="0">
                          <a:effectLst/>
                        </a:rPr>
                        <a:t>沈佳艺</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项目负责人</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负责项目的统筹规划，人员安排，项目重要节点监督</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42919">
                <a:tc>
                  <a:txBody>
                    <a:bodyPr/>
                    <a:lstStyle/>
                    <a:p>
                      <a:pPr algn="ctr"/>
                      <a:r>
                        <a:rPr lang="zh-CN" sz="1600" kern="0">
                          <a:effectLst/>
                        </a:rPr>
                        <a:t>周芷竹</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dirty="0">
                          <a:effectLst/>
                        </a:rPr>
                        <a:t>营销总监</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负责制定项目的营销计划</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2919">
                <a:tc>
                  <a:txBody>
                    <a:bodyPr/>
                    <a:lstStyle/>
                    <a:p>
                      <a:pPr algn="ctr"/>
                      <a:r>
                        <a:rPr lang="zh-CN" sz="1600" kern="0">
                          <a:effectLst/>
                        </a:rPr>
                        <a:t>吴依依</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财务总监</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负责项目的财务开支，将项目的支出合理化、节约化</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2919">
                <a:tc>
                  <a:txBody>
                    <a:bodyPr/>
                    <a:lstStyle/>
                    <a:p>
                      <a:pPr algn="ctr"/>
                      <a:r>
                        <a:rPr lang="zh-CN" sz="1600" kern="0">
                          <a:effectLst/>
                        </a:rPr>
                        <a:t>徐嘉璐</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市场推广总监</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负责项目前期的宣传及后期的推广</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42919">
                <a:tc>
                  <a:txBody>
                    <a:bodyPr/>
                    <a:lstStyle/>
                    <a:p>
                      <a:pPr algn="ctr"/>
                      <a:r>
                        <a:rPr lang="zh-CN" sz="1600" kern="0">
                          <a:effectLst/>
                        </a:rPr>
                        <a:t>应宇杰</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技术总监</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dirty="0">
                          <a:effectLst/>
                        </a:rPr>
                        <a:t>负责带领团队进行技术开发，保证项目的落地性</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42919">
                <a:tc>
                  <a:txBody>
                    <a:bodyPr/>
                    <a:lstStyle/>
                    <a:p>
                      <a:pPr algn="ctr"/>
                      <a:r>
                        <a:rPr lang="zh-CN" sz="1600" kern="0">
                          <a:effectLst/>
                        </a:rPr>
                        <a:t>李娉婷</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a:effectLst/>
                        </a:rPr>
                        <a:t>设计总监</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r>
                        <a:rPr lang="zh-CN" sz="1600" kern="0" dirty="0">
                          <a:effectLst/>
                        </a:rPr>
                        <a:t>负责项目的界面设计，保证界面美化整洁</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
        <p:nvSpPr>
          <p:cNvPr id="14" name="文本框 13">
            <a:extLst>
              <a:ext uri="{FF2B5EF4-FFF2-40B4-BE49-F238E27FC236}">
                <a16:creationId xmlns:a16="http://schemas.microsoft.com/office/drawing/2014/main" id="{2C581294-7AB9-4943-BD82-A79C1EB79B41}"/>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1026145" y="1412743"/>
            <a:ext cx="1053940" cy="1053940"/>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18" name="直接连接符 17"/>
          <p:cNvCxnSpPr/>
          <p:nvPr/>
        </p:nvCxnSpPr>
        <p:spPr>
          <a:xfrm>
            <a:off x="1553115" y="1974419"/>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336925" y="1532213"/>
            <a:ext cx="892876" cy="892876"/>
          </a:xfrm>
          <a:prstGeom prst="ellipse">
            <a:avLst/>
          </a:prstGeom>
          <a:solidFill>
            <a:srgbClr val="FEB6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21" name="直接连接符 20"/>
          <p:cNvCxnSpPr/>
          <p:nvPr/>
        </p:nvCxnSpPr>
        <p:spPr>
          <a:xfrm>
            <a:off x="3783363" y="2262254"/>
            <a:ext cx="0" cy="651339"/>
          </a:xfrm>
          <a:prstGeom prst="line">
            <a:avLst/>
          </a:prstGeom>
          <a:ln w="19050">
            <a:solidFill>
              <a:srgbClr val="FEB6B9"/>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313367" y="1192842"/>
            <a:ext cx="1493742" cy="1493742"/>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24" name="直接连接符 23"/>
          <p:cNvCxnSpPr/>
          <p:nvPr/>
        </p:nvCxnSpPr>
        <p:spPr>
          <a:xfrm>
            <a:off x="6060238" y="2414168"/>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7844048" y="1532213"/>
            <a:ext cx="892876" cy="892876"/>
          </a:xfrm>
          <a:prstGeom prst="ellipse">
            <a:avLst/>
          </a:prstGeom>
          <a:solidFill>
            <a:srgbClr val="BBDE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27" name="直接连接符 26"/>
          <p:cNvCxnSpPr/>
          <p:nvPr/>
        </p:nvCxnSpPr>
        <p:spPr>
          <a:xfrm>
            <a:off x="8290486" y="2262254"/>
            <a:ext cx="0" cy="651339"/>
          </a:xfrm>
          <a:prstGeom prst="line">
            <a:avLst/>
          </a:prstGeom>
          <a:ln w="19050">
            <a:solidFill>
              <a:srgbClr val="BBDED7"/>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0032386" y="1324690"/>
            <a:ext cx="1230046" cy="1230046"/>
          </a:xfrm>
          <a:prstGeom prst="ellipse">
            <a:avLst/>
          </a:prstGeom>
          <a:solidFill>
            <a:srgbClr val="ECE19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30" name="直接连接符 29"/>
          <p:cNvCxnSpPr/>
          <p:nvPr/>
        </p:nvCxnSpPr>
        <p:spPr>
          <a:xfrm>
            <a:off x="10647409" y="1967439"/>
            <a:ext cx="0" cy="1089661"/>
          </a:xfrm>
          <a:prstGeom prst="line">
            <a:avLst/>
          </a:prstGeom>
          <a:ln w="19050">
            <a:solidFill>
              <a:srgbClr val="ECE19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75850" y="3294276"/>
            <a:ext cx="1772128" cy="584775"/>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latin typeface="方正姚体" panose="02010601030101010101" pitchFamily="2" charset="-122"/>
                <a:ea typeface="方正姚体" panose="02010601030101010101" pitchFamily="2" charset="-122"/>
              </a:rPr>
              <a:t>推荐算法与深度学习算法的应用</a:t>
            </a:r>
          </a:p>
        </p:txBody>
      </p:sp>
      <p:sp>
        <p:nvSpPr>
          <p:cNvPr id="47" name="文本框 46"/>
          <p:cNvSpPr txBox="1"/>
          <p:nvPr/>
        </p:nvSpPr>
        <p:spPr>
          <a:xfrm>
            <a:off x="5174174" y="3653872"/>
            <a:ext cx="1772126" cy="400110"/>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方正姚体" panose="02010601030101010101" pitchFamily="2" charset="-122"/>
                <a:ea typeface="方正姚体" panose="02010601030101010101" pitchFamily="2" charset="-122"/>
              </a:rPr>
              <a:t>手账制作</a:t>
            </a:r>
          </a:p>
        </p:txBody>
      </p:sp>
      <p:sp>
        <p:nvSpPr>
          <p:cNvPr id="45" name="文本框 44"/>
          <p:cNvSpPr txBox="1"/>
          <p:nvPr/>
        </p:nvSpPr>
        <p:spPr>
          <a:xfrm>
            <a:off x="9706306" y="3244381"/>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方正姚体" panose="02010601030101010101" pitchFamily="2" charset="-122"/>
                <a:ea typeface="方正姚体" panose="02010601030101010101" pitchFamily="2" charset="-122"/>
              </a:rPr>
              <a:t>机票预定</a:t>
            </a:r>
          </a:p>
        </p:txBody>
      </p:sp>
      <p:sp>
        <p:nvSpPr>
          <p:cNvPr id="46" name="文本框 45"/>
          <p:cNvSpPr txBox="1"/>
          <p:nvPr/>
        </p:nvSpPr>
        <p:spPr>
          <a:xfrm>
            <a:off x="4447475" y="4053982"/>
            <a:ext cx="3297049" cy="1708096"/>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dirty="0">
                <a:latin typeface="方正姚体" panose="02010601030101010101" pitchFamily="2" charset="-122"/>
                <a:ea typeface="方正姚体" panose="02010601030101010101" pitchFamily="2" charset="-122"/>
              </a:rPr>
              <a:t>在旅行手帐界面，使用者可以上传自己对于该景点的体会和照片，用户通过自己选择的喜欢的手账风格，后台会自动进行建模，制作出一本电子旅行手账，客户可以在</a:t>
            </a:r>
            <a:r>
              <a:rPr lang="en-US" altLang="zh-CN" dirty="0">
                <a:latin typeface="方正姚体" panose="02010601030101010101" pitchFamily="2" charset="-122"/>
                <a:ea typeface="方正姚体" panose="02010601030101010101" pitchFamily="2" charset="-122"/>
              </a:rPr>
              <a:t>APP</a:t>
            </a:r>
            <a:r>
              <a:rPr lang="zh-CN" altLang="en-US" dirty="0">
                <a:latin typeface="方正姚体" panose="02010601030101010101" pitchFamily="2" charset="-122"/>
                <a:ea typeface="方正姚体" panose="02010601030101010101" pitchFamily="2" charset="-122"/>
              </a:rPr>
              <a:t>内进行翻阅手账，同时也可以向平台购买，我们会将这个手账做成一本实体手账送到用户手中</a:t>
            </a:r>
            <a:endParaRPr lang="en-US" altLang="zh-CN" dirty="0">
              <a:latin typeface="方正姚体" panose="02010601030101010101" pitchFamily="2" charset="-122"/>
              <a:ea typeface="方正姚体" panose="02010601030101010101" pitchFamily="2" charset="-122"/>
            </a:endParaRPr>
          </a:p>
        </p:txBody>
      </p:sp>
      <p:sp>
        <p:nvSpPr>
          <p:cNvPr id="43" name="文本框 42"/>
          <p:cNvSpPr txBox="1"/>
          <p:nvPr/>
        </p:nvSpPr>
        <p:spPr>
          <a:xfrm>
            <a:off x="2906097" y="3155130"/>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方正姚体" panose="02010601030101010101" pitchFamily="2" charset="-122"/>
                <a:ea typeface="方正姚体" panose="02010601030101010101" pitchFamily="2" charset="-122"/>
              </a:rPr>
              <a:t>讨论区设计</a:t>
            </a:r>
          </a:p>
        </p:txBody>
      </p:sp>
      <p:sp>
        <p:nvSpPr>
          <p:cNvPr id="41" name="文本框 40"/>
          <p:cNvSpPr txBox="1"/>
          <p:nvPr/>
        </p:nvSpPr>
        <p:spPr>
          <a:xfrm>
            <a:off x="7436534" y="3155130"/>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方正姚体" panose="02010601030101010101" pitchFamily="2" charset="-122"/>
                <a:ea typeface="方正姚体" panose="02010601030101010101" pitchFamily="2" charset="-122"/>
              </a:rPr>
              <a:t>民宿预订</a:t>
            </a:r>
          </a:p>
        </p:txBody>
      </p:sp>
      <p:sp>
        <p:nvSpPr>
          <p:cNvPr id="36" name="Freeform 6"/>
          <p:cNvSpPr/>
          <p:nvPr/>
        </p:nvSpPr>
        <p:spPr>
          <a:xfrm>
            <a:off x="10424201" y="1679013"/>
            <a:ext cx="455939" cy="503022"/>
          </a:xfrm>
          <a:custGeom>
            <a:avLst/>
            <a:gdLst/>
            <a:ahLst/>
            <a:cxnLst>
              <a:cxn ang="0">
                <a:pos x="wd2" y="hd2"/>
              </a:cxn>
              <a:cxn ang="5400000">
                <a:pos x="wd2" y="hd2"/>
              </a:cxn>
              <a:cxn ang="10800000">
                <a:pos x="wd2" y="hd2"/>
              </a:cxn>
              <a:cxn ang="16200000">
                <a:pos x="wd2" y="hd2"/>
              </a:cxn>
            </a:cxnLst>
            <a:rect l="0" t="0" r="r" b="b"/>
            <a:pathLst>
              <a:path w="21600" h="21226" extrusionOk="0">
                <a:moveTo>
                  <a:pt x="19668" y="16534"/>
                </a:moveTo>
                <a:cubicBezTo>
                  <a:pt x="19668" y="16378"/>
                  <a:pt x="19493" y="16223"/>
                  <a:pt x="19493" y="16068"/>
                </a:cubicBezTo>
                <a:cubicBezTo>
                  <a:pt x="20898" y="14514"/>
                  <a:pt x="21600" y="12493"/>
                  <a:pt x="21600" y="10318"/>
                </a:cubicBezTo>
                <a:cubicBezTo>
                  <a:pt x="21600" y="7987"/>
                  <a:pt x="20722" y="5811"/>
                  <a:pt x="18966" y="4102"/>
                </a:cubicBezTo>
                <a:cubicBezTo>
                  <a:pt x="19317" y="4257"/>
                  <a:pt x="19317" y="4257"/>
                  <a:pt x="19317" y="4257"/>
                </a:cubicBezTo>
                <a:cubicBezTo>
                  <a:pt x="19493" y="4413"/>
                  <a:pt x="19844" y="4413"/>
                  <a:pt x="20020" y="4102"/>
                </a:cubicBezTo>
                <a:cubicBezTo>
                  <a:pt x="20020" y="4102"/>
                  <a:pt x="20020" y="4102"/>
                  <a:pt x="20020" y="4102"/>
                </a:cubicBezTo>
                <a:cubicBezTo>
                  <a:pt x="20020" y="4102"/>
                  <a:pt x="20020" y="4102"/>
                  <a:pt x="20195" y="3947"/>
                </a:cubicBezTo>
                <a:cubicBezTo>
                  <a:pt x="20722" y="3170"/>
                  <a:pt x="20546" y="1927"/>
                  <a:pt x="19668" y="1305"/>
                </a:cubicBezTo>
                <a:cubicBezTo>
                  <a:pt x="18088" y="373"/>
                  <a:pt x="18088" y="373"/>
                  <a:pt x="18088" y="373"/>
                </a:cubicBezTo>
                <a:cubicBezTo>
                  <a:pt x="17034" y="-249"/>
                  <a:pt x="15629" y="-94"/>
                  <a:pt x="15102" y="839"/>
                </a:cubicBezTo>
                <a:cubicBezTo>
                  <a:pt x="14927" y="839"/>
                  <a:pt x="14927" y="839"/>
                  <a:pt x="14927" y="839"/>
                </a:cubicBezTo>
                <a:cubicBezTo>
                  <a:pt x="14927" y="994"/>
                  <a:pt x="14927" y="994"/>
                  <a:pt x="14927" y="994"/>
                </a:cubicBezTo>
                <a:cubicBezTo>
                  <a:pt x="14751" y="1150"/>
                  <a:pt x="14751" y="1305"/>
                  <a:pt x="14927" y="1460"/>
                </a:cubicBezTo>
                <a:cubicBezTo>
                  <a:pt x="13698" y="994"/>
                  <a:pt x="12293" y="683"/>
                  <a:pt x="10888" y="683"/>
                </a:cubicBezTo>
                <a:cubicBezTo>
                  <a:pt x="9483" y="683"/>
                  <a:pt x="8078" y="994"/>
                  <a:pt x="6849" y="1460"/>
                </a:cubicBezTo>
                <a:cubicBezTo>
                  <a:pt x="6849" y="1305"/>
                  <a:pt x="7024" y="1150"/>
                  <a:pt x="6849" y="994"/>
                </a:cubicBezTo>
                <a:cubicBezTo>
                  <a:pt x="6849" y="994"/>
                  <a:pt x="6849" y="994"/>
                  <a:pt x="6849" y="839"/>
                </a:cubicBezTo>
                <a:cubicBezTo>
                  <a:pt x="6673" y="839"/>
                  <a:pt x="6673" y="839"/>
                  <a:pt x="6673" y="839"/>
                </a:cubicBezTo>
                <a:cubicBezTo>
                  <a:pt x="5971" y="-94"/>
                  <a:pt x="4741" y="-249"/>
                  <a:pt x="3688" y="373"/>
                </a:cubicBezTo>
                <a:cubicBezTo>
                  <a:pt x="2107" y="1305"/>
                  <a:pt x="2107" y="1305"/>
                  <a:pt x="2107" y="1305"/>
                </a:cubicBezTo>
                <a:cubicBezTo>
                  <a:pt x="1054" y="1927"/>
                  <a:pt x="878" y="3170"/>
                  <a:pt x="1580" y="3947"/>
                </a:cubicBezTo>
                <a:cubicBezTo>
                  <a:pt x="1580" y="4102"/>
                  <a:pt x="1756" y="4102"/>
                  <a:pt x="1756" y="4102"/>
                </a:cubicBezTo>
                <a:cubicBezTo>
                  <a:pt x="1756" y="4102"/>
                  <a:pt x="1756" y="4102"/>
                  <a:pt x="1756" y="4102"/>
                </a:cubicBezTo>
                <a:cubicBezTo>
                  <a:pt x="1932" y="4413"/>
                  <a:pt x="2283" y="4413"/>
                  <a:pt x="2459" y="4257"/>
                </a:cubicBezTo>
                <a:cubicBezTo>
                  <a:pt x="2634" y="4102"/>
                  <a:pt x="2634" y="4102"/>
                  <a:pt x="2634" y="4102"/>
                </a:cubicBezTo>
                <a:cubicBezTo>
                  <a:pt x="1054" y="5811"/>
                  <a:pt x="0" y="7987"/>
                  <a:pt x="0" y="10318"/>
                </a:cubicBezTo>
                <a:cubicBezTo>
                  <a:pt x="0" y="12493"/>
                  <a:pt x="878" y="14514"/>
                  <a:pt x="2283" y="16068"/>
                </a:cubicBezTo>
                <a:cubicBezTo>
                  <a:pt x="2107" y="16223"/>
                  <a:pt x="2107" y="16378"/>
                  <a:pt x="2107" y="16534"/>
                </a:cubicBezTo>
                <a:cubicBezTo>
                  <a:pt x="702" y="19642"/>
                  <a:pt x="702" y="19642"/>
                  <a:pt x="702" y="19642"/>
                </a:cubicBezTo>
                <a:cubicBezTo>
                  <a:pt x="527" y="20263"/>
                  <a:pt x="1054" y="21040"/>
                  <a:pt x="1756" y="21196"/>
                </a:cubicBezTo>
                <a:cubicBezTo>
                  <a:pt x="2634" y="21351"/>
                  <a:pt x="3337" y="20885"/>
                  <a:pt x="3512" y="20263"/>
                </a:cubicBezTo>
                <a:cubicBezTo>
                  <a:pt x="4390" y="18088"/>
                  <a:pt x="4390" y="18088"/>
                  <a:pt x="4390" y="18088"/>
                </a:cubicBezTo>
                <a:cubicBezTo>
                  <a:pt x="6322" y="19175"/>
                  <a:pt x="8429" y="19952"/>
                  <a:pt x="10888" y="19952"/>
                </a:cubicBezTo>
                <a:cubicBezTo>
                  <a:pt x="13171" y="19952"/>
                  <a:pt x="15454" y="19175"/>
                  <a:pt x="17210" y="18088"/>
                </a:cubicBezTo>
                <a:cubicBezTo>
                  <a:pt x="18088" y="20263"/>
                  <a:pt x="18088" y="20263"/>
                  <a:pt x="18088" y="20263"/>
                </a:cubicBezTo>
                <a:cubicBezTo>
                  <a:pt x="18263" y="20885"/>
                  <a:pt x="19141" y="21351"/>
                  <a:pt x="19844" y="21196"/>
                </a:cubicBezTo>
                <a:cubicBezTo>
                  <a:pt x="20722" y="21040"/>
                  <a:pt x="21073" y="20263"/>
                  <a:pt x="20898" y="19642"/>
                </a:cubicBezTo>
                <a:lnTo>
                  <a:pt x="19668" y="16534"/>
                </a:lnTo>
                <a:close/>
                <a:moveTo>
                  <a:pt x="10888" y="17932"/>
                </a:moveTo>
                <a:cubicBezTo>
                  <a:pt x="5971" y="17932"/>
                  <a:pt x="2107" y="14514"/>
                  <a:pt x="2107" y="10318"/>
                </a:cubicBezTo>
                <a:cubicBezTo>
                  <a:pt x="2107" y="6122"/>
                  <a:pt x="5971" y="2704"/>
                  <a:pt x="10888" y="2704"/>
                </a:cubicBezTo>
                <a:cubicBezTo>
                  <a:pt x="15629" y="2704"/>
                  <a:pt x="19493" y="6122"/>
                  <a:pt x="19493" y="10318"/>
                </a:cubicBezTo>
                <a:cubicBezTo>
                  <a:pt x="19493" y="14514"/>
                  <a:pt x="15629" y="17932"/>
                  <a:pt x="10888" y="17932"/>
                </a:cubicBezTo>
                <a:close/>
                <a:moveTo>
                  <a:pt x="14400" y="6122"/>
                </a:moveTo>
                <a:cubicBezTo>
                  <a:pt x="11063" y="9696"/>
                  <a:pt x="11063" y="9696"/>
                  <a:pt x="11063" y="9696"/>
                </a:cubicBezTo>
                <a:cubicBezTo>
                  <a:pt x="11063" y="9696"/>
                  <a:pt x="10888" y="9696"/>
                  <a:pt x="10888" y="9696"/>
                </a:cubicBezTo>
                <a:cubicBezTo>
                  <a:pt x="10712" y="9696"/>
                  <a:pt x="10361" y="9696"/>
                  <a:pt x="10185" y="9852"/>
                </a:cubicBezTo>
                <a:cubicBezTo>
                  <a:pt x="7902" y="8142"/>
                  <a:pt x="7902" y="8142"/>
                  <a:pt x="7902" y="8142"/>
                </a:cubicBezTo>
                <a:cubicBezTo>
                  <a:pt x="7551" y="7832"/>
                  <a:pt x="7200" y="7832"/>
                  <a:pt x="6849" y="8142"/>
                </a:cubicBezTo>
                <a:cubicBezTo>
                  <a:pt x="6673" y="8453"/>
                  <a:pt x="6673" y="8764"/>
                  <a:pt x="7024" y="9075"/>
                </a:cubicBezTo>
                <a:cubicBezTo>
                  <a:pt x="9483" y="10784"/>
                  <a:pt x="9483" y="10784"/>
                  <a:pt x="9483" y="10784"/>
                </a:cubicBezTo>
                <a:cubicBezTo>
                  <a:pt x="9483" y="10939"/>
                  <a:pt x="9307" y="10939"/>
                  <a:pt x="9307" y="10939"/>
                </a:cubicBezTo>
                <a:cubicBezTo>
                  <a:pt x="9307" y="11716"/>
                  <a:pt x="10010" y="12183"/>
                  <a:pt x="10888" y="12183"/>
                </a:cubicBezTo>
                <a:cubicBezTo>
                  <a:pt x="11590" y="12183"/>
                  <a:pt x="12293" y="11716"/>
                  <a:pt x="12293" y="10939"/>
                </a:cubicBezTo>
                <a:cubicBezTo>
                  <a:pt x="12293" y="10784"/>
                  <a:pt x="12293" y="10629"/>
                  <a:pt x="12117" y="10473"/>
                </a:cubicBezTo>
                <a:cubicBezTo>
                  <a:pt x="15454" y="6899"/>
                  <a:pt x="15454" y="6899"/>
                  <a:pt x="15454" y="6899"/>
                </a:cubicBezTo>
                <a:cubicBezTo>
                  <a:pt x="15805" y="6744"/>
                  <a:pt x="15629" y="6278"/>
                  <a:pt x="15454" y="6122"/>
                </a:cubicBezTo>
                <a:cubicBezTo>
                  <a:pt x="15102" y="5811"/>
                  <a:pt x="14576" y="5811"/>
                  <a:pt x="14400" y="6122"/>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37" name="Freeform 11"/>
          <p:cNvSpPr/>
          <p:nvPr/>
        </p:nvSpPr>
        <p:spPr>
          <a:xfrm>
            <a:off x="3608765" y="1789102"/>
            <a:ext cx="366792" cy="352384"/>
          </a:xfrm>
          <a:custGeom>
            <a:avLst/>
            <a:gdLst/>
            <a:ahLst/>
            <a:cxnLst>
              <a:cxn ang="0">
                <a:pos x="wd2" y="hd2"/>
              </a:cxn>
              <a:cxn ang="5400000">
                <a:pos x="wd2" y="hd2"/>
              </a:cxn>
              <a:cxn ang="10800000">
                <a:pos x="wd2" y="hd2"/>
              </a:cxn>
              <a:cxn ang="16200000">
                <a:pos x="wd2" y="hd2"/>
              </a:cxn>
            </a:cxnLst>
            <a:rect l="0" t="0" r="r" b="b"/>
            <a:pathLst>
              <a:path w="21600" h="21600" extrusionOk="0">
                <a:moveTo>
                  <a:pt x="7727" y="16031"/>
                </a:moveTo>
                <a:cubicBezTo>
                  <a:pt x="7376" y="16031"/>
                  <a:pt x="7200" y="15863"/>
                  <a:pt x="7024" y="15694"/>
                </a:cubicBezTo>
                <a:cubicBezTo>
                  <a:pt x="6849" y="15525"/>
                  <a:pt x="6498" y="15019"/>
                  <a:pt x="6498" y="14681"/>
                </a:cubicBezTo>
                <a:cubicBezTo>
                  <a:pt x="4215" y="14681"/>
                  <a:pt x="4215" y="14681"/>
                  <a:pt x="4215" y="14681"/>
                </a:cubicBezTo>
                <a:cubicBezTo>
                  <a:pt x="4215" y="15356"/>
                  <a:pt x="4741" y="16031"/>
                  <a:pt x="4917" y="16369"/>
                </a:cubicBezTo>
                <a:cubicBezTo>
                  <a:pt x="5268" y="16706"/>
                  <a:pt x="5620" y="16875"/>
                  <a:pt x="5971" y="17044"/>
                </a:cubicBezTo>
                <a:cubicBezTo>
                  <a:pt x="6498" y="17213"/>
                  <a:pt x="7024" y="17381"/>
                  <a:pt x="7727" y="17381"/>
                </a:cubicBezTo>
                <a:cubicBezTo>
                  <a:pt x="8429" y="17381"/>
                  <a:pt x="9132" y="17213"/>
                  <a:pt x="9483" y="17044"/>
                </a:cubicBezTo>
                <a:cubicBezTo>
                  <a:pt x="10010" y="16706"/>
                  <a:pt x="10361" y="16538"/>
                  <a:pt x="10537" y="16031"/>
                </a:cubicBezTo>
                <a:cubicBezTo>
                  <a:pt x="10888" y="15525"/>
                  <a:pt x="10888" y="15188"/>
                  <a:pt x="10888" y="14681"/>
                </a:cubicBezTo>
                <a:cubicBezTo>
                  <a:pt x="10888" y="14344"/>
                  <a:pt x="10888" y="14006"/>
                  <a:pt x="10712" y="13669"/>
                </a:cubicBezTo>
                <a:cubicBezTo>
                  <a:pt x="10537" y="13500"/>
                  <a:pt x="10361" y="13163"/>
                  <a:pt x="10185" y="12994"/>
                </a:cubicBezTo>
                <a:cubicBezTo>
                  <a:pt x="10010" y="12994"/>
                  <a:pt x="9659" y="12825"/>
                  <a:pt x="9307" y="12825"/>
                </a:cubicBezTo>
                <a:cubicBezTo>
                  <a:pt x="9834" y="12656"/>
                  <a:pt x="10010" y="12319"/>
                  <a:pt x="10185" y="11981"/>
                </a:cubicBezTo>
                <a:cubicBezTo>
                  <a:pt x="10361" y="11813"/>
                  <a:pt x="10537" y="11475"/>
                  <a:pt x="10537" y="11138"/>
                </a:cubicBezTo>
                <a:cubicBezTo>
                  <a:pt x="10537" y="10463"/>
                  <a:pt x="10361" y="9956"/>
                  <a:pt x="9834" y="9619"/>
                </a:cubicBezTo>
                <a:cubicBezTo>
                  <a:pt x="9307" y="9281"/>
                  <a:pt x="8605" y="9113"/>
                  <a:pt x="7551" y="9113"/>
                </a:cubicBezTo>
                <a:cubicBezTo>
                  <a:pt x="6673" y="9113"/>
                  <a:pt x="5971" y="9281"/>
                  <a:pt x="5444" y="9619"/>
                </a:cubicBezTo>
                <a:cubicBezTo>
                  <a:pt x="4917" y="9956"/>
                  <a:pt x="4390" y="10463"/>
                  <a:pt x="4215" y="11138"/>
                </a:cubicBezTo>
                <a:cubicBezTo>
                  <a:pt x="6498" y="11138"/>
                  <a:pt x="6498" y="11138"/>
                  <a:pt x="6498" y="11138"/>
                </a:cubicBezTo>
                <a:cubicBezTo>
                  <a:pt x="6498" y="10800"/>
                  <a:pt x="7200" y="10463"/>
                  <a:pt x="7551" y="10463"/>
                </a:cubicBezTo>
                <a:cubicBezTo>
                  <a:pt x="7727" y="10463"/>
                  <a:pt x="7902" y="10463"/>
                  <a:pt x="8078" y="10631"/>
                </a:cubicBezTo>
                <a:cubicBezTo>
                  <a:pt x="8254" y="10800"/>
                  <a:pt x="8429" y="10969"/>
                  <a:pt x="8429" y="11306"/>
                </a:cubicBezTo>
                <a:cubicBezTo>
                  <a:pt x="8429" y="11475"/>
                  <a:pt x="8254" y="11644"/>
                  <a:pt x="8078" y="11981"/>
                </a:cubicBezTo>
                <a:cubicBezTo>
                  <a:pt x="7551" y="12319"/>
                  <a:pt x="7200" y="12319"/>
                  <a:pt x="7200" y="12319"/>
                </a:cubicBezTo>
                <a:cubicBezTo>
                  <a:pt x="7200" y="13669"/>
                  <a:pt x="7200" y="13669"/>
                  <a:pt x="7200" y="13669"/>
                </a:cubicBezTo>
                <a:cubicBezTo>
                  <a:pt x="7551" y="13669"/>
                  <a:pt x="7551" y="13669"/>
                  <a:pt x="7551" y="13669"/>
                </a:cubicBezTo>
                <a:cubicBezTo>
                  <a:pt x="7902" y="13669"/>
                  <a:pt x="8254" y="13669"/>
                  <a:pt x="8429" y="14006"/>
                </a:cubicBezTo>
                <a:cubicBezTo>
                  <a:pt x="8605" y="14175"/>
                  <a:pt x="8780" y="14344"/>
                  <a:pt x="8780" y="14850"/>
                </a:cubicBezTo>
                <a:cubicBezTo>
                  <a:pt x="8780" y="15188"/>
                  <a:pt x="8605" y="15525"/>
                  <a:pt x="8429" y="15694"/>
                </a:cubicBezTo>
                <a:cubicBezTo>
                  <a:pt x="8254" y="15863"/>
                  <a:pt x="7902" y="16031"/>
                  <a:pt x="7727" y="16031"/>
                </a:cubicBezTo>
                <a:close/>
                <a:moveTo>
                  <a:pt x="14400" y="17381"/>
                </a:moveTo>
                <a:cubicBezTo>
                  <a:pt x="16507" y="17381"/>
                  <a:pt x="16507" y="17381"/>
                  <a:pt x="16507" y="17381"/>
                </a:cubicBezTo>
                <a:cubicBezTo>
                  <a:pt x="16507" y="9113"/>
                  <a:pt x="16507" y="9113"/>
                  <a:pt x="16507" y="9113"/>
                </a:cubicBezTo>
                <a:cubicBezTo>
                  <a:pt x="14751" y="9113"/>
                  <a:pt x="14751" y="9113"/>
                  <a:pt x="14751" y="9113"/>
                </a:cubicBezTo>
                <a:cubicBezTo>
                  <a:pt x="14224" y="10125"/>
                  <a:pt x="13698" y="10800"/>
                  <a:pt x="12293" y="11138"/>
                </a:cubicBezTo>
                <a:cubicBezTo>
                  <a:pt x="12293" y="12994"/>
                  <a:pt x="12293" y="12994"/>
                  <a:pt x="12293" y="12994"/>
                </a:cubicBezTo>
                <a:cubicBezTo>
                  <a:pt x="13171" y="12825"/>
                  <a:pt x="13698" y="12488"/>
                  <a:pt x="14400" y="11813"/>
                </a:cubicBezTo>
                <a:lnTo>
                  <a:pt x="14400" y="17381"/>
                </a:lnTo>
                <a:close/>
                <a:moveTo>
                  <a:pt x="20898" y="1350"/>
                </a:moveTo>
                <a:cubicBezTo>
                  <a:pt x="19493" y="1350"/>
                  <a:pt x="19493" y="1350"/>
                  <a:pt x="19493" y="1350"/>
                </a:cubicBezTo>
                <a:cubicBezTo>
                  <a:pt x="19493" y="3713"/>
                  <a:pt x="19493" y="3713"/>
                  <a:pt x="19493" y="3713"/>
                </a:cubicBezTo>
                <a:cubicBezTo>
                  <a:pt x="19844" y="3881"/>
                  <a:pt x="20195" y="4219"/>
                  <a:pt x="20195" y="4556"/>
                </a:cubicBezTo>
                <a:cubicBezTo>
                  <a:pt x="20195" y="5063"/>
                  <a:pt x="19317" y="5569"/>
                  <a:pt x="18439" y="5569"/>
                </a:cubicBezTo>
                <a:cubicBezTo>
                  <a:pt x="17385" y="5569"/>
                  <a:pt x="16507" y="5063"/>
                  <a:pt x="16507" y="4556"/>
                </a:cubicBezTo>
                <a:cubicBezTo>
                  <a:pt x="16507" y="4388"/>
                  <a:pt x="16683" y="4219"/>
                  <a:pt x="16683" y="4219"/>
                </a:cubicBezTo>
                <a:cubicBezTo>
                  <a:pt x="18790" y="4219"/>
                  <a:pt x="18790" y="4219"/>
                  <a:pt x="18790" y="4219"/>
                </a:cubicBezTo>
                <a:cubicBezTo>
                  <a:pt x="18790" y="0"/>
                  <a:pt x="18790" y="0"/>
                  <a:pt x="18790" y="0"/>
                </a:cubicBezTo>
                <a:cubicBezTo>
                  <a:pt x="16507" y="0"/>
                  <a:pt x="16507" y="0"/>
                  <a:pt x="16507" y="0"/>
                </a:cubicBezTo>
                <a:cubicBezTo>
                  <a:pt x="16507" y="1350"/>
                  <a:pt x="16507" y="1350"/>
                  <a:pt x="16507" y="1350"/>
                </a:cubicBezTo>
                <a:cubicBezTo>
                  <a:pt x="14400" y="1350"/>
                  <a:pt x="14400" y="1350"/>
                  <a:pt x="14400" y="1350"/>
                </a:cubicBezTo>
                <a:cubicBezTo>
                  <a:pt x="14400" y="3713"/>
                  <a:pt x="14400" y="3713"/>
                  <a:pt x="14400" y="3713"/>
                </a:cubicBezTo>
                <a:cubicBezTo>
                  <a:pt x="14751" y="3881"/>
                  <a:pt x="15102" y="4219"/>
                  <a:pt x="15102" y="4556"/>
                </a:cubicBezTo>
                <a:cubicBezTo>
                  <a:pt x="15102" y="5063"/>
                  <a:pt x="14400" y="5569"/>
                  <a:pt x="13346" y="5569"/>
                </a:cubicBezTo>
                <a:cubicBezTo>
                  <a:pt x="12293" y="5569"/>
                  <a:pt x="11590" y="5063"/>
                  <a:pt x="11590" y="4556"/>
                </a:cubicBezTo>
                <a:cubicBezTo>
                  <a:pt x="11590" y="4388"/>
                  <a:pt x="11590" y="4219"/>
                  <a:pt x="11590" y="4219"/>
                </a:cubicBezTo>
                <a:cubicBezTo>
                  <a:pt x="13698" y="4219"/>
                  <a:pt x="13698" y="4219"/>
                  <a:pt x="13698" y="4219"/>
                </a:cubicBezTo>
                <a:cubicBezTo>
                  <a:pt x="13698" y="0"/>
                  <a:pt x="13698" y="0"/>
                  <a:pt x="13698" y="0"/>
                </a:cubicBezTo>
                <a:cubicBezTo>
                  <a:pt x="11590" y="0"/>
                  <a:pt x="11590" y="0"/>
                  <a:pt x="11590" y="0"/>
                </a:cubicBezTo>
                <a:cubicBezTo>
                  <a:pt x="11590" y="1350"/>
                  <a:pt x="11590" y="1350"/>
                  <a:pt x="11590" y="1350"/>
                </a:cubicBezTo>
                <a:cubicBezTo>
                  <a:pt x="9307" y="1350"/>
                  <a:pt x="9307" y="1350"/>
                  <a:pt x="9307" y="1350"/>
                </a:cubicBezTo>
                <a:cubicBezTo>
                  <a:pt x="9307" y="3713"/>
                  <a:pt x="9307" y="3713"/>
                  <a:pt x="9307" y="3713"/>
                </a:cubicBezTo>
                <a:cubicBezTo>
                  <a:pt x="9834" y="3881"/>
                  <a:pt x="10010" y="4219"/>
                  <a:pt x="10010" y="4556"/>
                </a:cubicBezTo>
                <a:cubicBezTo>
                  <a:pt x="10010" y="5063"/>
                  <a:pt x="9307" y="5569"/>
                  <a:pt x="8254" y="5569"/>
                </a:cubicBezTo>
                <a:cubicBezTo>
                  <a:pt x="7200" y="5569"/>
                  <a:pt x="6498" y="5063"/>
                  <a:pt x="6498" y="4556"/>
                </a:cubicBezTo>
                <a:cubicBezTo>
                  <a:pt x="6498" y="4388"/>
                  <a:pt x="6498" y="4219"/>
                  <a:pt x="6498" y="4219"/>
                </a:cubicBezTo>
                <a:cubicBezTo>
                  <a:pt x="8605" y="4219"/>
                  <a:pt x="8605" y="4219"/>
                  <a:pt x="8605" y="4219"/>
                </a:cubicBezTo>
                <a:cubicBezTo>
                  <a:pt x="8605" y="0"/>
                  <a:pt x="8605" y="0"/>
                  <a:pt x="8605" y="0"/>
                </a:cubicBezTo>
                <a:cubicBezTo>
                  <a:pt x="6498" y="0"/>
                  <a:pt x="6498" y="0"/>
                  <a:pt x="6498" y="0"/>
                </a:cubicBezTo>
                <a:cubicBezTo>
                  <a:pt x="6498" y="1350"/>
                  <a:pt x="6498" y="1350"/>
                  <a:pt x="6498" y="1350"/>
                </a:cubicBezTo>
                <a:cubicBezTo>
                  <a:pt x="4215" y="1350"/>
                  <a:pt x="4215" y="1350"/>
                  <a:pt x="4215" y="1350"/>
                </a:cubicBezTo>
                <a:cubicBezTo>
                  <a:pt x="4215" y="3713"/>
                  <a:pt x="4215" y="3713"/>
                  <a:pt x="4215" y="3713"/>
                </a:cubicBezTo>
                <a:cubicBezTo>
                  <a:pt x="4741" y="3881"/>
                  <a:pt x="5093" y="4219"/>
                  <a:pt x="5093" y="4556"/>
                </a:cubicBezTo>
                <a:cubicBezTo>
                  <a:pt x="5093" y="5063"/>
                  <a:pt x="4215" y="5569"/>
                  <a:pt x="3161" y="5569"/>
                </a:cubicBezTo>
                <a:cubicBezTo>
                  <a:pt x="2283" y="5569"/>
                  <a:pt x="1405" y="5063"/>
                  <a:pt x="1405" y="4556"/>
                </a:cubicBezTo>
                <a:cubicBezTo>
                  <a:pt x="1405" y="4388"/>
                  <a:pt x="1405" y="4219"/>
                  <a:pt x="1580" y="4219"/>
                </a:cubicBezTo>
                <a:cubicBezTo>
                  <a:pt x="3512" y="4219"/>
                  <a:pt x="3512" y="4219"/>
                  <a:pt x="3512" y="4219"/>
                </a:cubicBezTo>
                <a:cubicBezTo>
                  <a:pt x="3512" y="0"/>
                  <a:pt x="3512" y="0"/>
                  <a:pt x="3512" y="0"/>
                </a:cubicBezTo>
                <a:cubicBezTo>
                  <a:pt x="1405" y="0"/>
                  <a:pt x="1405" y="0"/>
                  <a:pt x="1405" y="0"/>
                </a:cubicBezTo>
                <a:cubicBezTo>
                  <a:pt x="1405" y="1350"/>
                  <a:pt x="1405" y="1350"/>
                  <a:pt x="1405" y="1350"/>
                </a:cubicBezTo>
                <a:cubicBezTo>
                  <a:pt x="702" y="1350"/>
                  <a:pt x="702" y="1350"/>
                  <a:pt x="702" y="1350"/>
                </a:cubicBezTo>
                <a:cubicBezTo>
                  <a:pt x="351" y="1350"/>
                  <a:pt x="0" y="1687"/>
                  <a:pt x="0" y="2025"/>
                </a:cubicBezTo>
                <a:cubicBezTo>
                  <a:pt x="0" y="20925"/>
                  <a:pt x="0" y="20925"/>
                  <a:pt x="0" y="20925"/>
                </a:cubicBezTo>
                <a:cubicBezTo>
                  <a:pt x="0" y="21263"/>
                  <a:pt x="351" y="21600"/>
                  <a:pt x="702" y="21600"/>
                </a:cubicBezTo>
                <a:cubicBezTo>
                  <a:pt x="20898" y="21600"/>
                  <a:pt x="20898" y="21600"/>
                  <a:pt x="20898" y="21600"/>
                </a:cubicBezTo>
                <a:cubicBezTo>
                  <a:pt x="21249" y="21600"/>
                  <a:pt x="21600" y="21263"/>
                  <a:pt x="21600" y="20925"/>
                </a:cubicBezTo>
                <a:cubicBezTo>
                  <a:pt x="21600" y="2025"/>
                  <a:pt x="21600" y="2025"/>
                  <a:pt x="21600" y="2025"/>
                </a:cubicBezTo>
                <a:cubicBezTo>
                  <a:pt x="21600" y="1687"/>
                  <a:pt x="21249" y="1350"/>
                  <a:pt x="20898" y="1350"/>
                </a:cubicBezTo>
                <a:close/>
                <a:moveTo>
                  <a:pt x="20195" y="20081"/>
                </a:moveTo>
                <a:cubicBezTo>
                  <a:pt x="1405" y="20081"/>
                  <a:pt x="1405" y="20081"/>
                  <a:pt x="1405" y="20081"/>
                </a:cubicBezTo>
                <a:cubicBezTo>
                  <a:pt x="1405" y="6244"/>
                  <a:pt x="1405" y="6244"/>
                  <a:pt x="1405" y="6244"/>
                </a:cubicBezTo>
                <a:cubicBezTo>
                  <a:pt x="20195" y="6244"/>
                  <a:pt x="20195" y="6244"/>
                  <a:pt x="20195" y="6244"/>
                </a:cubicBezTo>
                <a:lnTo>
                  <a:pt x="20195" y="20081"/>
                </a:lnTo>
                <a:close/>
              </a:path>
            </a:pathLst>
          </a:custGeom>
          <a:solidFill>
            <a:schemeClr val="bg1"/>
          </a:solidFill>
          <a:ln w="12700" cap="flat">
            <a:noFill/>
            <a:miter lim="400000"/>
          </a:ln>
          <a:effectLst/>
        </p:spPr>
        <p:txBody>
          <a:bodyPr wrap="square" lIns="45720" tIns="45720" rIns="45720" bIns="45720" numCol="1" anchor="t">
            <a:noAutofit/>
          </a:bodyPr>
          <a:lstStyle/>
          <a:p>
            <a:endParaRPr sz="900" dirty="0">
              <a:latin typeface="方正姚体" panose="02010601030101010101" pitchFamily="2" charset="-122"/>
              <a:ea typeface="方正姚体" panose="02010601030101010101" pitchFamily="2" charset="-122"/>
            </a:endParaRPr>
          </a:p>
        </p:txBody>
      </p:sp>
      <p:sp>
        <p:nvSpPr>
          <p:cNvPr id="38" name="Freeform 23"/>
          <p:cNvSpPr/>
          <p:nvPr/>
        </p:nvSpPr>
        <p:spPr>
          <a:xfrm>
            <a:off x="1293198" y="1684788"/>
            <a:ext cx="519834" cy="465546"/>
          </a:xfrm>
          <a:custGeom>
            <a:avLst/>
            <a:gdLst/>
            <a:ahLst/>
            <a:cxnLst>
              <a:cxn ang="0">
                <a:pos x="wd2" y="hd2"/>
              </a:cxn>
              <a:cxn ang="5400000">
                <a:pos x="wd2" y="hd2"/>
              </a:cxn>
              <a:cxn ang="10800000">
                <a:pos x="wd2" y="hd2"/>
              </a:cxn>
              <a:cxn ang="16200000">
                <a:pos x="wd2" y="hd2"/>
              </a:cxn>
            </a:cxnLst>
            <a:rect l="0" t="0" r="r" b="b"/>
            <a:pathLst>
              <a:path w="21496" h="21484" extrusionOk="0">
                <a:moveTo>
                  <a:pt x="3837" y="7883"/>
                </a:moveTo>
                <a:cubicBezTo>
                  <a:pt x="1847" y="7568"/>
                  <a:pt x="1847" y="7568"/>
                  <a:pt x="1847" y="7568"/>
                </a:cubicBezTo>
                <a:cubicBezTo>
                  <a:pt x="1563" y="7568"/>
                  <a:pt x="1279" y="7883"/>
                  <a:pt x="1279" y="8199"/>
                </a:cubicBezTo>
                <a:cubicBezTo>
                  <a:pt x="1137" y="9775"/>
                  <a:pt x="1137" y="9775"/>
                  <a:pt x="1137" y="9775"/>
                </a:cubicBezTo>
                <a:cubicBezTo>
                  <a:pt x="1137" y="9460"/>
                  <a:pt x="1421" y="9302"/>
                  <a:pt x="1705" y="9302"/>
                </a:cubicBezTo>
                <a:cubicBezTo>
                  <a:pt x="3553" y="9460"/>
                  <a:pt x="3553" y="9460"/>
                  <a:pt x="3553" y="9460"/>
                </a:cubicBezTo>
                <a:cubicBezTo>
                  <a:pt x="3837" y="9618"/>
                  <a:pt x="4121" y="9775"/>
                  <a:pt x="4121" y="10091"/>
                </a:cubicBezTo>
                <a:cubicBezTo>
                  <a:pt x="4263" y="8514"/>
                  <a:pt x="4263" y="8514"/>
                  <a:pt x="4263" y="8514"/>
                </a:cubicBezTo>
                <a:cubicBezTo>
                  <a:pt x="4263" y="8199"/>
                  <a:pt x="4121" y="7883"/>
                  <a:pt x="3837" y="7883"/>
                </a:cubicBezTo>
                <a:close/>
                <a:moveTo>
                  <a:pt x="3268" y="12298"/>
                </a:moveTo>
                <a:cubicBezTo>
                  <a:pt x="1421" y="11982"/>
                  <a:pt x="1421" y="11982"/>
                  <a:pt x="1421" y="11982"/>
                </a:cubicBezTo>
                <a:cubicBezTo>
                  <a:pt x="1137" y="11982"/>
                  <a:pt x="995" y="11667"/>
                  <a:pt x="995" y="11352"/>
                </a:cubicBezTo>
                <a:cubicBezTo>
                  <a:pt x="0" y="20654"/>
                  <a:pt x="0" y="20654"/>
                  <a:pt x="0" y="20654"/>
                </a:cubicBezTo>
                <a:cubicBezTo>
                  <a:pt x="0" y="20969"/>
                  <a:pt x="142" y="21127"/>
                  <a:pt x="426" y="21127"/>
                </a:cubicBezTo>
                <a:cubicBezTo>
                  <a:pt x="2416" y="21442"/>
                  <a:pt x="2416" y="21442"/>
                  <a:pt x="2416" y="21442"/>
                </a:cubicBezTo>
                <a:cubicBezTo>
                  <a:pt x="2700" y="21442"/>
                  <a:pt x="2842" y="21285"/>
                  <a:pt x="2984" y="20969"/>
                </a:cubicBezTo>
                <a:cubicBezTo>
                  <a:pt x="3126" y="19550"/>
                  <a:pt x="3126" y="19550"/>
                  <a:pt x="3126" y="19550"/>
                </a:cubicBezTo>
                <a:cubicBezTo>
                  <a:pt x="2984" y="19708"/>
                  <a:pt x="2984" y="19866"/>
                  <a:pt x="2842" y="19866"/>
                </a:cubicBezTo>
                <a:cubicBezTo>
                  <a:pt x="284" y="19550"/>
                  <a:pt x="284" y="19550"/>
                  <a:pt x="284" y="19550"/>
                </a:cubicBezTo>
                <a:cubicBezTo>
                  <a:pt x="284" y="19550"/>
                  <a:pt x="142" y="19393"/>
                  <a:pt x="142" y="19235"/>
                </a:cubicBezTo>
                <a:cubicBezTo>
                  <a:pt x="142" y="19077"/>
                  <a:pt x="284" y="18920"/>
                  <a:pt x="426" y="19077"/>
                </a:cubicBezTo>
                <a:cubicBezTo>
                  <a:pt x="2842" y="19235"/>
                  <a:pt x="2842" y="19235"/>
                  <a:pt x="2842" y="19235"/>
                </a:cubicBezTo>
                <a:cubicBezTo>
                  <a:pt x="2984" y="19393"/>
                  <a:pt x="3126" y="19393"/>
                  <a:pt x="3126" y="19550"/>
                </a:cubicBezTo>
                <a:cubicBezTo>
                  <a:pt x="3837" y="11825"/>
                  <a:pt x="3837" y="11825"/>
                  <a:pt x="3837" y="11825"/>
                </a:cubicBezTo>
                <a:cubicBezTo>
                  <a:pt x="3837" y="11982"/>
                  <a:pt x="3553" y="12298"/>
                  <a:pt x="3268" y="12298"/>
                </a:cubicBezTo>
                <a:close/>
                <a:moveTo>
                  <a:pt x="1137" y="9775"/>
                </a:moveTo>
                <a:cubicBezTo>
                  <a:pt x="995" y="11352"/>
                  <a:pt x="995" y="11352"/>
                  <a:pt x="995" y="11352"/>
                </a:cubicBezTo>
                <a:cubicBezTo>
                  <a:pt x="995" y="11352"/>
                  <a:pt x="995" y="11352"/>
                  <a:pt x="995" y="11352"/>
                </a:cubicBezTo>
                <a:cubicBezTo>
                  <a:pt x="1137" y="9775"/>
                  <a:pt x="1137" y="9775"/>
                  <a:pt x="1137" y="9775"/>
                </a:cubicBezTo>
                <a:cubicBezTo>
                  <a:pt x="1137" y="9775"/>
                  <a:pt x="1137" y="9775"/>
                  <a:pt x="1137" y="9775"/>
                </a:cubicBezTo>
                <a:close/>
                <a:moveTo>
                  <a:pt x="3837" y="11825"/>
                </a:moveTo>
                <a:cubicBezTo>
                  <a:pt x="4121" y="10091"/>
                  <a:pt x="4121" y="10091"/>
                  <a:pt x="4121" y="10091"/>
                </a:cubicBezTo>
                <a:cubicBezTo>
                  <a:pt x="4121" y="10091"/>
                  <a:pt x="4121" y="10091"/>
                  <a:pt x="4121" y="10091"/>
                </a:cubicBezTo>
                <a:cubicBezTo>
                  <a:pt x="3837" y="11825"/>
                  <a:pt x="3837" y="11825"/>
                  <a:pt x="3837" y="11825"/>
                </a:cubicBezTo>
                <a:cubicBezTo>
                  <a:pt x="3837" y="11825"/>
                  <a:pt x="3837" y="11825"/>
                  <a:pt x="3837" y="11825"/>
                </a:cubicBezTo>
                <a:close/>
                <a:moveTo>
                  <a:pt x="18047" y="6937"/>
                </a:moveTo>
                <a:cubicBezTo>
                  <a:pt x="18189" y="6937"/>
                  <a:pt x="18332" y="7095"/>
                  <a:pt x="18332" y="7253"/>
                </a:cubicBezTo>
                <a:cubicBezTo>
                  <a:pt x="18047" y="5676"/>
                  <a:pt x="18047" y="5676"/>
                  <a:pt x="18047" y="5676"/>
                </a:cubicBezTo>
                <a:cubicBezTo>
                  <a:pt x="17905" y="5361"/>
                  <a:pt x="17621" y="5203"/>
                  <a:pt x="17337" y="5203"/>
                </a:cubicBezTo>
                <a:cubicBezTo>
                  <a:pt x="15632" y="5834"/>
                  <a:pt x="15632" y="5834"/>
                  <a:pt x="15632" y="5834"/>
                </a:cubicBezTo>
                <a:cubicBezTo>
                  <a:pt x="15347" y="5834"/>
                  <a:pt x="15063" y="6149"/>
                  <a:pt x="15205" y="6622"/>
                </a:cubicBezTo>
                <a:cubicBezTo>
                  <a:pt x="15489" y="8199"/>
                  <a:pt x="15489" y="8199"/>
                  <a:pt x="15489" y="8199"/>
                </a:cubicBezTo>
                <a:cubicBezTo>
                  <a:pt x="15489" y="7883"/>
                  <a:pt x="15632" y="7726"/>
                  <a:pt x="15774" y="7568"/>
                </a:cubicBezTo>
                <a:cubicBezTo>
                  <a:pt x="16484" y="7253"/>
                  <a:pt x="17195" y="6937"/>
                  <a:pt x="18047" y="6937"/>
                </a:cubicBezTo>
                <a:close/>
                <a:moveTo>
                  <a:pt x="9521" y="2996"/>
                </a:moveTo>
                <a:cubicBezTo>
                  <a:pt x="9521" y="15924"/>
                  <a:pt x="9521" y="15924"/>
                  <a:pt x="9521" y="15924"/>
                </a:cubicBezTo>
                <a:cubicBezTo>
                  <a:pt x="10942" y="16397"/>
                  <a:pt x="12647" y="16397"/>
                  <a:pt x="14068" y="15924"/>
                </a:cubicBezTo>
                <a:cubicBezTo>
                  <a:pt x="14068" y="2996"/>
                  <a:pt x="14068" y="2996"/>
                  <a:pt x="14068" y="2996"/>
                </a:cubicBezTo>
                <a:cubicBezTo>
                  <a:pt x="13074" y="2365"/>
                  <a:pt x="10516" y="2365"/>
                  <a:pt x="9521" y="2996"/>
                </a:cubicBezTo>
                <a:close/>
                <a:moveTo>
                  <a:pt x="9521" y="16555"/>
                </a:moveTo>
                <a:cubicBezTo>
                  <a:pt x="9521" y="17974"/>
                  <a:pt x="9521" y="17974"/>
                  <a:pt x="9521" y="17974"/>
                </a:cubicBezTo>
                <a:cubicBezTo>
                  <a:pt x="10374" y="18447"/>
                  <a:pt x="13216" y="18447"/>
                  <a:pt x="14068" y="17974"/>
                </a:cubicBezTo>
                <a:cubicBezTo>
                  <a:pt x="14068" y="16555"/>
                  <a:pt x="14068" y="16555"/>
                  <a:pt x="14068" y="16555"/>
                </a:cubicBezTo>
                <a:cubicBezTo>
                  <a:pt x="12647" y="17028"/>
                  <a:pt x="10942" y="17028"/>
                  <a:pt x="9521" y="16555"/>
                </a:cubicBezTo>
                <a:close/>
                <a:moveTo>
                  <a:pt x="13642" y="0"/>
                </a:moveTo>
                <a:cubicBezTo>
                  <a:pt x="9947" y="0"/>
                  <a:pt x="9947" y="0"/>
                  <a:pt x="9947" y="0"/>
                </a:cubicBezTo>
                <a:cubicBezTo>
                  <a:pt x="9663" y="0"/>
                  <a:pt x="9521" y="315"/>
                  <a:pt x="9521" y="631"/>
                </a:cubicBezTo>
                <a:cubicBezTo>
                  <a:pt x="9521" y="2207"/>
                  <a:pt x="9521" y="2207"/>
                  <a:pt x="9521" y="2207"/>
                </a:cubicBezTo>
                <a:cubicBezTo>
                  <a:pt x="10374" y="1734"/>
                  <a:pt x="13216" y="1734"/>
                  <a:pt x="14068" y="2207"/>
                </a:cubicBezTo>
                <a:cubicBezTo>
                  <a:pt x="14068" y="631"/>
                  <a:pt x="14068" y="631"/>
                  <a:pt x="14068" y="631"/>
                </a:cubicBezTo>
                <a:cubicBezTo>
                  <a:pt x="14068" y="315"/>
                  <a:pt x="13926" y="0"/>
                  <a:pt x="13642" y="0"/>
                </a:cubicBezTo>
                <a:close/>
                <a:moveTo>
                  <a:pt x="9521" y="19866"/>
                </a:moveTo>
                <a:cubicBezTo>
                  <a:pt x="9521" y="20812"/>
                  <a:pt x="9521" y="20812"/>
                  <a:pt x="9521" y="20812"/>
                </a:cubicBezTo>
                <a:cubicBezTo>
                  <a:pt x="9521" y="21127"/>
                  <a:pt x="9663" y="21442"/>
                  <a:pt x="9947" y="21442"/>
                </a:cubicBezTo>
                <a:cubicBezTo>
                  <a:pt x="13642" y="21442"/>
                  <a:pt x="13642" y="21442"/>
                  <a:pt x="13642" y="21442"/>
                </a:cubicBezTo>
                <a:cubicBezTo>
                  <a:pt x="13926" y="21442"/>
                  <a:pt x="14068" y="21127"/>
                  <a:pt x="14068" y="20812"/>
                </a:cubicBezTo>
                <a:cubicBezTo>
                  <a:pt x="14068" y="19866"/>
                  <a:pt x="14068" y="19866"/>
                  <a:pt x="14068" y="19866"/>
                </a:cubicBezTo>
                <a:cubicBezTo>
                  <a:pt x="13642" y="20181"/>
                  <a:pt x="9947" y="20181"/>
                  <a:pt x="9521" y="19866"/>
                </a:cubicBezTo>
                <a:close/>
                <a:moveTo>
                  <a:pt x="7816" y="2680"/>
                </a:moveTo>
                <a:cubicBezTo>
                  <a:pt x="5826" y="2680"/>
                  <a:pt x="5826" y="2680"/>
                  <a:pt x="5826" y="2680"/>
                </a:cubicBezTo>
                <a:cubicBezTo>
                  <a:pt x="5542" y="2680"/>
                  <a:pt x="5400" y="2838"/>
                  <a:pt x="5400" y="3311"/>
                </a:cubicBezTo>
                <a:cubicBezTo>
                  <a:pt x="5400" y="20812"/>
                  <a:pt x="5400" y="20812"/>
                  <a:pt x="5400" y="20812"/>
                </a:cubicBezTo>
                <a:cubicBezTo>
                  <a:pt x="5400" y="21127"/>
                  <a:pt x="5542" y="21442"/>
                  <a:pt x="5826" y="21442"/>
                </a:cubicBezTo>
                <a:cubicBezTo>
                  <a:pt x="7816" y="21442"/>
                  <a:pt x="7816" y="21442"/>
                  <a:pt x="7816" y="21442"/>
                </a:cubicBezTo>
                <a:cubicBezTo>
                  <a:pt x="8100" y="21442"/>
                  <a:pt x="8242" y="21127"/>
                  <a:pt x="8242" y="20812"/>
                </a:cubicBezTo>
                <a:cubicBezTo>
                  <a:pt x="8242" y="3311"/>
                  <a:pt x="8242" y="3311"/>
                  <a:pt x="8242" y="3311"/>
                </a:cubicBezTo>
                <a:cubicBezTo>
                  <a:pt x="8242" y="2838"/>
                  <a:pt x="8100" y="2680"/>
                  <a:pt x="7816" y="2680"/>
                </a:cubicBezTo>
                <a:close/>
                <a:moveTo>
                  <a:pt x="7532" y="19393"/>
                </a:moveTo>
                <a:cubicBezTo>
                  <a:pt x="6111" y="19393"/>
                  <a:pt x="6111" y="19393"/>
                  <a:pt x="6111" y="19393"/>
                </a:cubicBezTo>
                <a:cubicBezTo>
                  <a:pt x="5968" y="19393"/>
                  <a:pt x="5826" y="19393"/>
                  <a:pt x="5826" y="19077"/>
                </a:cubicBezTo>
                <a:cubicBezTo>
                  <a:pt x="5826" y="18920"/>
                  <a:pt x="5968" y="18762"/>
                  <a:pt x="6111" y="18762"/>
                </a:cubicBezTo>
                <a:cubicBezTo>
                  <a:pt x="7532" y="18762"/>
                  <a:pt x="7532" y="18762"/>
                  <a:pt x="7532" y="18762"/>
                </a:cubicBezTo>
                <a:cubicBezTo>
                  <a:pt x="7674" y="18762"/>
                  <a:pt x="7816" y="18920"/>
                  <a:pt x="7816" y="19077"/>
                </a:cubicBezTo>
                <a:cubicBezTo>
                  <a:pt x="7816" y="19393"/>
                  <a:pt x="7674" y="19393"/>
                  <a:pt x="7532" y="19393"/>
                </a:cubicBezTo>
                <a:close/>
                <a:moveTo>
                  <a:pt x="7247" y="5203"/>
                </a:moveTo>
                <a:cubicBezTo>
                  <a:pt x="6395" y="5203"/>
                  <a:pt x="6395" y="5203"/>
                  <a:pt x="6395" y="5203"/>
                </a:cubicBezTo>
                <a:cubicBezTo>
                  <a:pt x="6111" y="5203"/>
                  <a:pt x="5826" y="4888"/>
                  <a:pt x="5826" y="4572"/>
                </a:cubicBezTo>
                <a:cubicBezTo>
                  <a:pt x="5826" y="4257"/>
                  <a:pt x="6111" y="3942"/>
                  <a:pt x="6395" y="3942"/>
                </a:cubicBezTo>
                <a:cubicBezTo>
                  <a:pt x="7247" y="3942"/>
                  <a:pt x="7247" y="3942"/>
                  <a:pt x="7247" y="3942"/>
                </a:cubicBezTo>
                <a:cubicBezTo>
                  <a:pt x="7532" y="3942"/>
                  <a:pt x="7816" y="4257"/>
                  <a:pt x="7816" y="4572"/>
                </a:cubicBezTo>
                <a:cubicBezTo>
                  <a:pt x="7816" y="4888"/>
                  <a:pt x="7532" y="5203"/>
                  <a:pt x="7247" y="5203"/>
                </a:cubicBezTo>
                <a:close/>
                <a:moveTo>
                  <a:pt x="18332" y="7253"/>
                </a:moveTo>
                <a:cubicBezTo>
                  <a:pt x="18474" y="7410"/>
                  <a:pt x="18332" y="7568"/>
                  <a:pt x="18189" y="7568"/>
                </a:cubicBezTo>
                <a:cubicBezTo>
                  <a:pt x="17337" y="7568"/>
                  <a:pt x="16626" y="7883"/>
                  <a:pt x="15916" y="8199"/>
                </a:cubicBezTo>
                <a:cubicBezTo>
                  <a:pt x="15774" y="8356"/>
                  <a:pt x="15632" y="8356"/>
                  <a:pt x="15489" y="8199"/>
                </a:cubicBezTo>
                <a:cubicBezTo>
                  <a:pt x="18616" y="20969"/>
                  <a:pt x="18616" y="20969"/>
                  <a:pt x="18616" y="20969"/>
                </a:cubicBezTo>
                <a:cubicBezTo>
                  <a:pt x="18758" y="21285"/>
                  <a:pt x="19042" y="21600"/>
                  <a:pt x="19326" y="21442"/>
                </a:cubicBezTo>
                <a:cubicBezTo>
                  <a:pt x="21032" y="20969"/>
                  <a:pt x="21032" y="20969"/>
                  <a:pt x="21032" y="20969"/>
                </a:cubicBezTo>
                <a:cubicBezTo>
                  <a:pt x="21316" y="20812"/>
                  <a:pt x="21600" y="20496"/>
                  <a:pt x="21458" y="20181"/>
                </a:cubicBezTo>
                <a:lnTo>
                  <a:pt x="18332" y="7253"/>
                </a:lnTo>
                <a:close/>
                <a:moveTo>
                  <a:pt x="16911" y="11352"/>
                </a:moveTo>
                <a:cubicBezTo>
                  <a:pt x="16342" y="8829"/>
                  <a:pt x="16342" y="8829"/>
                  <a:pt x="16342" y="8829"/>
                </a:cubicBezTo>
                <a:cubicBezTo>
                  <a:pt x="18047" y="8356"/>
                  <a:pt x="18047" y="8356"/>
                  <a:pt x="18047" y="8356"/>
                </a:cubicBezTo>
                <a:cubicBezTo>
                  <a:pt x="18616" y="10879"/>
                  <a:pt x="18616" y="10879"/>
                  <a:pt x="18616" y="10879"/>
                </a:cubicBezTo>
                <a:lnTo>
                  <a:pt x="16911" y="11352"/>
                </a:lnTo>
                <a:close/>
              </a:path>
            </a:pathLst>
          </a:custGeom>
          <a:solidFill>
            <a:schemeClr val="bg1"/>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39" name="Freeform 27"/>
          <p:cNvSpPr/>
          <p:nvPr/>
        </p:nvSpPr>
        <p:spPr>
          <a:xfrm>
            <a:off x="8118813" y="1831381"/>
            <a:ext cx="343346" cy="346368"/>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40" name="Freeform 28"/>
          <p:cNvSpPr/>
          <p:nvPr/>
        </p:nvSpPr>
        <p:spPr>
          <a:xfrm>
            <a:off x="5691180" y="1622249"/>
            <a:ext cx="768868" cy="756054"/>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dirty="0">
              <a:latin typeface="方正姚体" panose="02010601030101010101" pitchFamily="2" charset="-122"/>
              <a:ea typeface="方正姚体" panose="02010601030101010101" pitchFamily="2" charset="-122"/>
            </a:endParaRPr>
          </a:p>
        </p:txBody>
      </p:sp>
      <p:sp>
        <p:nvSpPr>
          <p:cNvPr id="55" name="文本框 54"/>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创业优势</a:t>
            </a:r>
          </a:p>
        </p:txBody>
      </p:sp>
      <p:sp>
        <p:nvSpPr>
          <p:cNvPr id="42" name="文本框 41">
            <a:extLst>
              <a:ext uri="{FF2B5EF4-FFF2-40B4-BE49-F238E27FC236}">
                <a16:creationId xmlns:a16="http://schemas.microsoft.com/office/drawing/2014/main" id="{69F6B4E7-7DEA-4837-8619-AE0404C58B20}"/>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pic>
        <p:nvPicPr>
          <p:cNvPr id="44" name="图片 43">
            <a:extLst>
              <a:ext uri="{FF2B5EF4-FFF2-40B4-BE49-F238E27FC236}">
                <a16:creationId xmlns:a16="http://schemas.microsoft.com/office/drawing/2014/main" id="{EB5F8F86-A769-4A26-A828-E8EE48CDF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218" y="1446686"/>
            <a:ext cx="3091861" cy="486472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7" grpId="0"/>
      <p:bldP spid="45" grpId="0"/>
      <p:bldP spid="46" grpId="0"/>
      <p:bldP spid="43"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团队组织结构</a:t>
            </a:r>
          </a:p>
        </p:txBody>
      </p:sp>
      <p:grpSp>
        <p:nvGrpSpPr>
          <p:cNvPr id="2" name="组合 1"/>
          <p:cNvGrpSpPr/>
          <p:nvPr/>
        </p:nvGrpSpPr>
        <p:grpSpPr>
          <a:xfrm>
            <a:off x="1978492" y="1651989"/>
            <a:ext cx="7810100" cy="3948620"/>
            <a:chOff x="1978492" y="1651989"/>
            <a:chExt cx="7810100" cy="3948620"/>
          </a:xfrm>
        </p:grpSpPr>
        <p:graphicFrame>
          <p:nvGraphicFramePr>
            <p:cNvPr id="18" name="图示 17"/>
            <p:cNvGraphicFramePr/>
            <p:nvPr/>
          </p:nvGraphicFramePr>
          <p:xfrm>
            <a:off x="1978492" y="1651989"/>
            <a:ext cx="7810100" cy="3948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形 6" descr="男人群"/>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46449" y="3418106"/>
              <a:ext cx="376249" cy="376249"/>
            </a:xfrm>
            <a:prstGeom prst="rect">
              <a:avLst/>
            </a:prstGeom>
          </p:spPr>
        </p:pic>
        <p:pic>
          <p:nvPicPr>
            <p:cNvPr id="20" name="图形 4" descr="用户"/>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93234" y="2504328"/>
              <a:ext cx="353709" cy="353709"/>
            </a:xfrm>
            <a:prstGeom prst="rect">
              <a:avLst/>
            </a:prstGeom>
          </p:spPr>
        </p:pic>
        <p:pic>
          <p:nvPicPr>
            <p:cNvPr id="22" name="图形 6" descr="男人群"/>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5136" y="3418105"/>
              <a:ext cx="376249" cy="376249"/>
            </a:xfrm>
            <a:prstGeom prst="rect">
              <a:avLst/>
            </a:prstGeom>
          </p:spPr>
        </p:pic>
      </p:grpSp>
      <p:sp>
        <p:nvSpPr>
          <p:cNvPr id="21" name="文本框 20">
            <a:extLst>
              <a:ext uri="{FF2B5EF4-FFF2-40B4-BE49-F238E27FC236}">
                <a16:creationId xmlns:a16="http://schemas.microsoft.com/office/drawing/2014/main" id="{81457A42-9832-4A1D-9B05-ED862E806FE4}"/>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团队员工</a:t>
            </a:r>
          </a:p>
        </p:txBody>
      </p:sp>
      <p:grpSp>
        <p:nvGrpSpPr>
          <p:cNvPr id="16" name="组合 15"/>
          <p:cNvGrpSpPr/>
          <p:nvPr/>
        </p:nvGrpSpPr>
        <p:grpSpPr>
          <a:xfrm>
            <a:off x="524729" y="300727"/>
            <a:ext cx="1772128" cy="2499114"/>
            <a:chOff x="680482" y="2026778"/>
            <a:chExt cx="1772128" cy="2499114"/>
          </a:xfrm>
        </p:grpSpPr>
        <p:sp>
          <p:nvSpPr>
            <p:cNvPr id="21" name="圆角矩形 10"/>
            <p:cNvSpPr/>
            <p:nvPr/>
          </p:nvSpPr>
          <p:spPr>
            <a:xfrm>
              <a:off x="984362" y="2026778"/>
              <a:ext cx="1170830" cy="1830752"/>
            </a:xfrm>
            <a:prstGeom prst="roundRect">
              <a:avLst>
                <a:gd name="adj" fmla="val 894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17"/>
            <p:cNvSpPr/>
            <p:nvPr/>
          </p:nvSpPr>
          <p:spPr>
            <a:xfrm>
              <a:off x="892462" y="3085154"/>
              <a:ext cx="1348168" cy="1440738"/>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0482" y="3454410"/>
              <a:ext cx="1772128" cy="400110"/>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方正姚体" panose="02010601030101010101" pitchFamily="2" charset="-122"/>
                  <a:ea typeface="方正姚体" panose="02010601030101010101" pitchFamily="2" charset="-122"/>
                </a:rPr>
                <a:t>全职员工</a:t>
              </a:r>
            </a:p>
          </p:txBody>
        </p:sp>
        <p:sp>
          <p:nvSpPr>
            <p:cNvPr id="26" name="文本框 25"/>
            <p:cNvSpPr txBox="1"/>
            <p:nvPr/>
          </p:nvSpPr>
          <p:spPr>
            <a:xfrm>
              <a:off x="861577" y="2239739"/>
              <a:ext cx="140993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01</a:t>
              </a:r>
              <a:endParaRPr lang="zh-CN" altLang="en-US" sz="36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27" name="文本框 26"/>
            <p:cNvSpPr txBox="1"/>
            <p:nvPr/>
          </p:nvSpPr>
          <p:spPr>
            <a:xfrm>
              <a:off x="972449" y="4186552"/>
              <a:ext cx="1085850" cy="261610"/>
            </a:xfrm>
            <a:prstGeom prst="rect">
              <a:avLst/>
            </a:prstGeom>
            <a:noFill/>
          </p:spPr>
          <p:txBody>
            <a:bodyPr wrap="square" rtlCol="0">
              <a:spAutoFit/>
            </a:bodyPr>
            <a:lstStyle/>
            <a:p>
              <a:pPr algn="ctr"/>
              <a:r>
                <a:rPr lang="zh-CN" altLang="en-US" sz="1100" dirty="0">
                  <a:solidFill>
                    <a:srgbClr val="8AC6D1"/>
                  </a:solidFill>
                </a:rPr>
                <a:t>◇◆◆◆</a:t>
              </a:r>
            </a:p>
          </p:txBody>
        </p:sp>
      </p:grpSp>
      <p:grpSp>
        <p:nvGrpSpPr>
          <p:cNvPr id="3" name="组合 2"/>
          <p:cNvGrpSpPr/>
          <p:nvPr/>
        </p:nvGrpSpPr>
        <p:grpSpPr>
          <a:xfrm>
            <a:off x="9252136" y="2544428"/>
            <a:ext cx="1772128" cy="2499114"/>
            <a:chOff x="2788488" y="2104508"/>
            <a:chExt cx="1772128" cy="2499114"/>
          </a:xfrm>
        </p:grpSpPr>
        <p:sp>
          <p:nvSpPr>
            <p:cNvPr id="34" name="圆角矩形 10"/>
            <p:cNvSpPr/>
            <p:nvPr/>
          </p:nvSpPr>
          <p:spPr>
            <a:xfrm>
              <a:off x="3092368" y="2104508"/>
              <a:ext cx="1170830" cy="1830752"/>
            </a:xfrm>
            <a:prstGeom prst="roundRect">
              <a:avLst>
                <a:gd name="adj" fmla="val 8940"/>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EB6B9"/>
                </a:solidFill>
                <a:highlight>
                  <a:srgbClr val="FEB6B9"/>
                </a:highlight>
              </a:endParaRPr>
            </a:p>
          </p:txBody>
        </p:sp>
        <p:sp>
          <p:nvSpPr>
            <p:cNvPr id="35" name="任意多边形 17"/>
            <p:cNvSpPr/>
            <p:nvPr/>
          </p:nvSpPr>
          <p:spPr>
            <a:xfrm>
              <a:off x="3000468" y="3162884"/>
              <a:ext cx="1348168" cy="1440738"/>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972753" y="2352042"/>
              <a:ext cx="140993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02</a:t>
              </a:r>
              <a:endParaRPr lang="zh-CN" altLang="en-US" sz="36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38" name="文本框 37"/>
            <p:cNvSpPr txBox="1"/>
            <p:nvPr/>
          </p:nvSpPr>
          <p:spPr>
            <a:xfrm>
              <a:off x="2788488" y="3480005"/>
              <a:ext cx="1772128" cy="400110"/>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方正姚体" panose="02010601030101010101" pitchFamily="2" charset="-122"/>
                  <a:ea typeface="方正姚体" panose="02010601030101010101" pitchFamily="2" charset="-122"/>
                </a:rPr>
                <a:t>兼职员工</a:t>
              </a:r>
            </a:p>
          </p:txBody>
        </p:sp>
        <p:sp>
          <p:nvSpPr>
            <p:cNvPr id="39" name="文本框 38"/>
            <p:cNvSpPr txBox="1"/>
            <p:nvPr/>
          </p:nvSpPr>
          <p:spPr>
            <a:xfrm>
              <a:off x="3131627" y="4264282"/>
              <a:ext cx="1085850" cy="261610"/>
            </a:xfrm>
            <a:prstGeom prst="rect">
              <a:avLst/>
            </a:prstGeom>
            <a:noFill/>
          </p:spPr>
          <p:txBody>
            <a:bodyPr wrap="square" rtlCol="0">
              <a:spAutoFit/>
            </a:bodyPr>
            <a:lstStyle/>
            <a:p>
              <a:pPr algn="ctr"/>
              <a:r>
                <a:rPr lang="zh-CN" altLang="en-US" sz="1100" dirty="0">
                  <a:solidFill>
                    <a:srgbClr val="FEB6B9"/>
                  </a:solidFill>
                </a:rPr>
                <a:t>◆◇◆◆</a:t>
              </a:r>
            </a:p>
          </p:txBody>
        </p:sp>
      </p:grpSp>
      <p:graphicFrame>
        <p:nvGraphicFramePr>
          <p:cNvPr id="40" name="图表 39"/>
          <p:cNvGraphicFramePr/>
          <p:nvPr/>
        </p:nvGraphicFramePr>
        <p:xfrm>
          <a:off x="2132229" y="1678339"/>
          <a:ext cx="5706346" cy="3228898"/>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组合 42"/>
          <p:cNvGrpSpPr/>
          <p:nvPr/>
        </p:nvGrpSpPr>
        <p:grpSpPr>
          <a:xfrm>
            <a:off x="6527653" y="5262777"/>
            <a:ext cx="4412813" cy="990547"/>
            <a:chOff x="6464570" y="5075154"/>
            <a:chExt cx="4412813" cy="990547"/>
          </a:xfrm>
        </p:grpSpPr>
        <p:sp>
          <p:nvSpPr>
            <p:cNvPr id="42" name="矩形: 圆角 41"/>
            <p:cNvSpPr/>
            <p:nvPr/>
          </p:nvSpPr>
          <p:spPr>
            <a:xfrm>
              <a:off x="6464570" y="5075154"/>
              <a:ext cx="4412813" cy="990547"/>
            </a:xfrm>
            <a:prstGeom prst="roundRect">
              <a:avLst/>
            </a:prstGeom>
            <a:solidFill>
              <a:srgbClr val="FAE4D9">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4"/>
            <p:cNvSpPr txBox="1"/>
            <p:nvPr/>
          </p:nvSpPr>
          <p:spPr>
            <a:xfrm>
              <a:off x="6676355" y="5172708"/>
              <a:ext cx="4080059" cy="769313"/>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6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我们团队的兼职员工分布在财务部门和运营部门，分别为</a:t>
              </a:r>
              <a:r>
                <a:rPr lang="en-US" altLang="zh-CN" sz="1600" b="1" dirty="0">
                  <a:solidFill>
                    <a:srgbClr val="FD8389"/>
                  </a:solidFill>
                  <a:latin typeface="方正姚体" panose="02010601030101010101" pitchFamily="2" charset="-122"/>
                  <a:ea typeface="方正姚体" panose="02010601030101010101" pitchFamily="2" charset="-122"/>
                  <a:cs typeface="Calibri" panose="020F0502020204030204" pitchFamily="34" charset="0"/>
                </a:rPr>
                <a:t>2</a:t>
              </a:r>
              <a:r>
                <a:rPr lang="zh-CN" altLang="en-US" sz="16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人和</a:t>
              </a:r>
              <a:r>
                <a:rPr lang="en-US" altLang="zh-CN" sz="1600" b="1" dirty="0">
                  <a:solidFill>
                    <a:srgbClr val="FD8389"/>
                  </a:solidFill>
                  <a:latin typeface="方正姚体" panose="02010601030101010101" pitchFamily="2" charset="-122"/>
                  <a:ea typeface="方正姚体" panose="02010601030101010101" pitchFamily="2" charset="-122"/>
                  <a:cs typeface="Calibri" panose="020F0502020204030204" pitchFamily="34" charset="0"/>
                </a:rPr>
                <a:t>3</a:t>
              </a:r>
              <a:r>
                <a:rPr lang="zh-CN" altLang="en-US" sz="16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人。</a:t>
              </a:r>
              <a:endParaRPr lang="en-US" altLang="zh-CN" sz="16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grpSp>
      <p:sp>
        <p:nvSpPr>
          <p:cNvPr id="29" name="文本框 28">
            <a:extLst>
              <a:ext uri="{FF2B5EF4-FFF2-40B4-BE49-F238E27FC236}">
                <a16:creationId xmlns:a16="http://schemas.microsoft.com/office/drawing/2014/main" id="{F0A445E8-0F1B-4932-90A7-955859BC23CA}"/>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anim calcmode="lin" valueType="num">
                                      <p:cBhvr>
                                        <p:cTn id="12" dur="1000" fill="hold"/>
                                        <p:tgtEl>
                                          <p:spTgt spid="40"/>
                                        </p:tgtEl>
                                        <p:attrNameLst>
                                          <p:attrName>ppt_x</p:attrName>
                                        </p:attrNameLst>
                                      </p:cBhvr>
                                      <p:tavLst>
                                        <p:tav tm="0">
                                          <p:val>
                                            <p:strVal val="#ppt_x"/>
                                          </p:val>
                                        </p:tav>
                                        <p:tav tm="100000">
                                          <p:val>
                                            <p:strVal val="#ppt_x"/>
                                          </p:val>
                                        </p:tav>
                                      </p:tavLst>
                                    </p:anim>
                                    <p:anim calcmode="lin" valueType="num">
                                      <p:cBhvr>
                                        <p:cTn id="13" dur="1000" fill="hold"/>
                                        <p:tgtEl>
                                          <p:spTgt spid="4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2000"/>
                            </p:stCondLst>
                            <p:childTnLst>
                              <p:par>
                                <p:cTn id="19" presetID="21" presetClass="entr" presetSubtype="1" fill="hold"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heel(1)">
                                      <p:cBhvr>
                                        <p:cTn id="2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0"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p:cNvSpPr/>
          <p:nvPr/>
        </p:nvSpPr>
        <p:spPr>
          <a:xfrm>
            <a:off x="5016500" y="2049742"/>
            <a:ext cx="2086046" cy="565151"/>
          </a:xfrm>
          <a:prstGeom prst="roundRect">
            <a:avLst>
              <a:gd name="adj" fmla="val 50000"/>
            </a:avLst>
          </a:prstGeom>
          <a:solidFill>
            <a:srgbClr val="CB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02130" y="2344306"/>
            <a:ext cx="3069030" cy="4138323"/>
            <a:chOff x="-1202130" y="2344306"/>
            <a:chExt cx="3069030" cy="4138323"/>
          </a:xfrm>
        </p:grpSpPr>
        <p:sp>
          <p:nvSpPr>
            <p:cNvPr id="59" name="直角三角形 58"/>
            <p:cNvSpPr/>
            <p:nvPr/>
          </p:nvSpPr>
          <p:spPr>
            <a:xfrm rot="13500000">
              <a:off x="-939325" y="2588782"/>
              <a:ext cx="1878649" cy="1878649"/>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rot="13500000">
              <a:off x="-1202130" y="2344306"/>
              <a:ext cx="2373087" cy="2373087"/>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1200557" y="4026053"/>
              <a:ext cx="2343056" cy="2343056"/>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1038" y="5283321"/>
              <a:ext cx="1185862" cy="1199308"/>
            </a:xfrm>
            <a:prstGeom prst="line">
              <a:avLst/>
            </a:prstGeom>
            <a:ln w="28575">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10323120" y="344056"/>
            <a:ext cx="3069030" cy="4138323"/>
            <a:chOff x="-1202130" y="2344306"/>
            <a:chExt cx="3069030" cy="4138323"/>
          </a:xfrm>
        </p:grpSpPr>
        <p:sp>
          <p:nvSpPr>
            <p:cNvPr id="62" name="直角三角形 61"/>
            <p:cNvSpPr/>
            <p:nvPr/>
          </p:nvSpPr>
          <p:spPr>
            <a:xfrm rot="13500000">
              <a:off x="-939325" y="2588782"/>
              <a:ext cx="1878649" cy="1878649"/>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a:off x="-1202130" y="2344306"/>
              <a:ext cx="2373087" cy="2373087"/>
            </a:xfrm>
            <a:prstGeom prst="rtTriangle">
              <a:avLst/>
            </a:prstGeom>
            <a:noFill/>
            <a:ln w="28575">
              <a:solidFill>
                <a:srgbClr val="FAE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3500000">
              <a:off x="-1200557" y="4026053"/>
              <a:ext cx="2343056" cy="2343056"/>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681038" y="5283321"/>
              <a:ext cx="1185862" cy="1199308"/>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3629366" y="2953115"/>
            <a:ext cx="4860243" cy="923330"/>
          </a:xfrm>
          <a:prstGeom prst="rect">
            <a:avLst/>
          </a:prstGeom>
          <a:noFill/>
        </p:spPr>
        <p:txBody>
          <a:bodyPr wrap="square" rtlCol="0">
            <a:spAutoFit/>
          </a:bodyPr>
          <a:lstStyle/>
          <a:p>
            <a:pPr algn="dist"/>
            <a:r>
              <a:rPr lang="zh-CN" altLang="en-US" sz="5400" dirty="0">
                <a:solidFill>
                  <a:schemeClr val="tx1">
                    <a:lumMod val="65000"/>
                    <a:lumOff val="35000"/>
                  </a:schemeClr>
                </a:solidFill>
                <a:latin typeface="汉仪菱心体简" panose="02010609000101010101" pitchFamily="49" charset="-122"/>
                <a:ea typeface="汉仪菱心体简" panose="02010609000101010101" pitchFamily="49" charset="-122"/>
              </a:rPr>
              <a:t>市场分析</a:t>
            </a:r>
          </a:p>
        </p:txBody>
      </p:sp>
      <p:sp>
        <p:nvSpPr>
          <p:cNvPr id="67" name="矩形: 圆角 66"/>
          <p:cNvSpPr/>
          <p:nvPr/>
        </p:nvSpPr>
        <p:spPr>
          <a:xfrm>
            <a:off x="5016500" y="2006599"/>
            <a:ext cx="2086046" cy="565151"/>
          </a:xfrm>
          <a:prstGeom prst="roundRect">
            <a:avLst>
              <a:gd name="adj" fmla="val 5000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5203030" y="2058790"/>
            <a:ext cx="1712913" cy="430887"/>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第二部分</a:t>
            </a:r>
          </a:p>
        </p:txBody>
      </p:sp>
      <p:sp>
        <p:nvSpPr>
          <p:cNvPr id="70" name="矩形 69"/>
          <p:cNvSpPr/>
          <p:nvPr/>
        </p:nvSpPr>
        <p:spPr>
          <a:xfrm>
            <a:off x="2229404" y="3987531"/>
            <a:ext cx="7727935" cy="792781"/>
          </a:xfrm>
          <a:prstGeom prst="rect">
            <a:avLst/>
          </a:prstGeom>
        </p:spPr>
        <p:txBody>
          <a:bodyPr wrap="square">
            <a:spAutoFit/>
          </a:bodyPr>
          <a:lstStyle/>
          <a:p>
            <a:pPr algn="ctr">
              <a:lnSpc>
                <a:spcPct val="150000"/>
              </a:lnSpc>
            </a:pPr>
            <a:r>
              <a:rPr lang="en-US" altLang="zh-CN" sz="1600" i="1" dirty="0">
                <a:solidFill>
                  <a:schemeClr val="bg1">
                    <a:lumMod val="75000"/>
                  </a:schemeClr>
                </a:solidFill>
                <a:ea typeface="汉仪合龙行书W" panose="00020600040101010101" pitchFamily="18" charset="-122"/>
              </a:rPr>
              <a:t>Distant Time by Rabindranath. I know not from what distant time thou art ever coming nearer to meet me. I know not from what distant time. </a:t>
            </a:r>
          </a:p>
        </p:txBody>
      </p:sp>
      <p:grpSp>
        <p:nvGrpSpPr>
          <p:cNvPr id="74" name="组合 73"/>
          <p:cNvGrpSpPr/>
          <p:nvPr/>
        </p:nvGrpSpPr>
        <p:grpSpPr>
          <a:xfrm>
            <a:off x="5182016" y="5088157"/>
            <a:ext cx="1768536" cy="122622"/>
            <a:chOff x="5055016" y="4999257"/>
            <a:chExt cx="1768536" cy="122622"/>
          </a:xfrm>
        </p:grpSpPr>
        <p:sp>
          <p:nvSpPr>
            <p:cNvPr id="26" name="矩形: 圆角 25"/>
            <p:cNvSpPr/>
            <p:nvPr/>
          </p:nvSpPr>
          <p:spPr>
            <a:xfrm rot="2700000">
              <a:off x="5055016" y="4999257"/>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2700000">
              <a:off x="5603655" y="4999258"/>
              <a:ext cx="122619" cy="122619"/>
            </a:xfrm>
            <a:prstGeom prst="roundRect">
              <a:avLst/>
            </a:prstGeom>
            <a:no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rot="2700000">
              <a:off x="6152294" y="4999259"/>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p:nvSpPr>
          <p:spPr>
            <a:xfrm rot="2700000">
              <a:off x="6700933" y="4999260"/>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28662" y="3901621"/>
            <a:ext cx="1071002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泪滴形 17"/>
          <p:cNvSpPr/>
          <p:nvPr/>
        </p:nvSpPr>
        <p:spPr>
          <a:xfrm rot="8100000">
            <a:off x="1165535" y="1704842"/>
            <a:ext cx="1626557" cy="1626557"/>
          </a:xfrm>
          <a:prstGeom prst="teardrop">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姚体" panose="02010601030101010101" pitchFamily="2" charset="-122"/>
              <a:ea typeface="方正姚体" panose="02010601030101010101" pitchFamily="2" charset="-122"/>
            </a:endParaRPr>
          </a:p>
        </p:txBody>
      </p:sp>
      <p:sp>
        <p:nvSpPr>
          <p:cNvPr id="19" name="泪滴形 18"/>
          <p:cNvSpPr/>
          <p:nvPr/>
        </p:nvSpPr>
        <p:spPr>
          <a:xfrm rot="8100000">
            <a:off x="5282722" y="1704843"/>
            <a:ext cx="1626557" cy="1626557"/>
          </a:xfrm>
          <a:prstGeom prst="teardrop">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0" name="泪滴形 19"/>
          <p:cNvSpPr/>
          <p:nvPr/>
        </p:nvSpPr>
        <p:spPr>
          <a:xfrm rot="8100000">
            <a:off x="9399909" y="1704844"/>
            <a:ext cx="1626557" cy="1626557"/>
          </a:xfrm>
          <a:prstGeom prst="teardrop">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1" name="泪滴形 20"/>
          <p:cNvSpPr/>
          <p:nvPr/>
        </p:nvSpPr>
        <p:spPr>
          <a:xfrm rot="18900000">
            <a:off x="3187222" y="4471843"/>
            <a:ext cx="1626557" cy="1626557"/>
          </a:xfrm>
          <a:prstGeom prst="teardrop">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2" name="泪滴形 21"/>
          <p:cNvSpPr/>
          <p:nvPr/>
        </p:nvSpPr>
        <p:spPr>
          <a:xfrm rot="18900000">
            <a:off x="7361559" y="4471843"/>
            <a:ext cx="1626557" cy="1626557"/>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3" name="圆角矩形 19"/>
          <p:cNvSpPr/>
          <p:nvPr/>
        </p:nvSpPr>
        <p:spPr>
          <a:xfrm>
            <a:off x="1409455" y="2170770"/>
            <a:ext cx="1123950" cy="35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4" name="圆角矩形 20"/>
          <p:cNvSpPr/>
          <p:nvPr/>
        </p:nvSpPr>
        <p:spPr>
          <a:xfrm>
            <a:off x="5511165" y="2170770"/>
            <a:ext cx="1123950" cy="35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5" name="圆角矩形 21"/>
          <p:cNvSpPr/>
          <p:nvPr/>
        </p:nvSpPr>
        <p:spPr>
          <a:xfrm>
            <a:off x="9651212" y="2170770"/>
            <a:ext cx="1123950" cy="35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6" name="圆角矩形 22"/>
          <p:cNvSpPr/>
          <p:nvPr/>
        </p:nvSpPr>
        <p:spPr>
          <a:xfrm>
            <a:off x="3295279" y="5272493"/>
            <a:ext cx="1378397" cy="3693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7" name="圆角矩形 23"/>
          <p:cNvSpPr/>
          <p:nvPr/>
        </p:nvSpPr>
        <p:spPr>
          <a:xfrm>
            <a:off x="7612862" y="5292270"/>
            <a:ext cx="1123950" cy="3597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8" name="椭圆 27"/>
          <p:cNvSpPr/>
          <p:nvPr/>
        </p:nvSpPr>
        <p:spPr>
          <a:xfrm>
            <a:off x="1898247" y="3821055"/>
            <a:ext cx="161131" cy="161131"/>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29" name="椭圆 28"/>
          <p:cNvSpPr/>
          <p:nvPr/>
        </p:nvSpPr>
        <p:spPr>
          <a:xfrm>
            <a:off x="3896109" y="3821055"/>
            <a:ext cx="161131" cy="161131"/>
          </a:xfrm>
          <a:prstGeom prst="ellips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30" name="椭圆 29"/>
          <p:cNvSpPr/>
          <p:nvPr/>
        </p:nvSpPr>
        <p:spPr>
          <a:xfrm>
            <a:off x="5992574" y="3821055"/>
            <a:ext cx="161131" cy="161131"/>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31" name="椭圆 30"/>
          <p:cNvSpPr/>
          <p:nvPr/>
        </p:nvSpPr>
        <p:spPr>
          <a:xfrm>
            <a:off x="8094271" y="3821055"/>
            <a:ext cx="161131" cy="161131"/>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32" name="椭圆 31"/>
          <p:cNvSpPr/>
          <p:nvPr/>
        </p:nvSpPr>
        <p:spPr>
          <a:xfrm>
            <a:off x="10141352" y="3821055"/>
            <a:ext cx="161131" cy="161131"/>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43" name="文本框 42"/>
          <p:cNvSpPr txBox="1"/>
          <p:nvPr/>
        </p:nvSpPr>
        <p:spPr>
          <a:xfrm>
            <a:off x="1414291" y="2147641"/>
            <a:ext cx="1155116" cy="369332"/>
          </a:xfrm>
          <a:prstGeom prst="rect">
            <a:avLst/>
          </a:prstGeom>
          <a:noFill/>
        </p:spPr>
        <p:txBody>
          <a:bodyPr wrap="square" rtlCol="0">
            <a:spAutoFit/>
          </a:bodyPr>
          <a:lstStyle/>
          <a:p>
            <a:pPr algn="ctr"/>
            <a:r>
              <a:rPr lang="zh-CN" altLang="en-US" dirty="0">
                <a:solidFill>
                  <a:srgbClr val="8AC6D1"/>
                </a:solidFill>
                <a:latin typeface="方正姚体" panose="02010601030101010101" pitchFamily="2" charset="-122"/>
                <a:ea typeface="方正姚体" panose="02010601030101010101" pitchFamily="2" charset="-122"/>
              </a:rPr>
              <a:t>目标管理</a:t>
            </a:r>
          </a:p>
        </p:txBody>
      </p:sp>
      <p:sp>
        <p:nvSpPr>
          <p:cNvPr id="44" name="文本框 43"/>
          <p:cNvSpPr txBox="1"/>
          <p:nvPr/>
        </p:nvSpPr>
        <p:spPr>
          <a:xfrm>
            <a:off x="5455909" y="2154496"/>
            <a:ext cx="1185816" cy="369332"/>
          </a:xfrm>
          <a:prstGeom prst="rect">
            <a:avLst/>
          </a:prstGeom>
          <a:noFill/>
        </p:spPr>
        <p:txBody>
          <a:bodyPr wrap="square" rtlCol="0">
            <a:spAutoFit/>
          </a:bodyPr>
          <a:lstStyle/>
          <a:p>
            <a:pPr algn="ctr"/>
            <a:r>
              <a:rPr lang="zh-CN" altLang="en-US" dirty="0">
                <a:solidFill>
                  <a:srgbClr val="FEB6B9"/>
                </a:solidFill>
                <a:latin typeface="方正姚体" panose="02010601030101010101" pitchFamily="2" charset="-122"/>
                <a:ea typeface="方正姚体" panose="02010601030101010101" pitchFamily="2" charset="-122"/>
              </a:rPr>
              <a:t>有效管理</a:t>
            </a:r>
          </a:p>
        </p:txBody>
      </p:sp>
      <p:sp>
        <p:nvSpPr>
          <p:cNvPr id="45" name="文本框 44"/>
          <p:cNvSpPr txBox="1"/>
          <p:nvPr/>
        </p:nvSpPr>
        <p:spPr>
          <a:xfrm>
            <a:off x="9634396" y="2161165"/>
            <a:ext cx="1140765" cy="369332"/>
          </a:xfrm>
          <a:prstGeom prst="rect">
            <a:avLst/>
          </a:prstGeom>
          <a:noFill/>
        </p:spPr>
        <p:txBody>
          <a:bodyPr wrap="square" rtlCol="0">
            <a:spAutoFit/>
          </a:bodyPr>
          <a:lstStyle/>
          <a:p>
            <a:pPr algn="ctr"/>
            <a:r>
              <a:rPr lang="zh-CN" altLang="en-US" dirty="0">
                <a:solidFill>
                  <a:srgbClr val="ECE19C"/>
                </a:solidFill>
                <a:latin typeface="方正姚体" panose="02010601030101010101" pitchFamily="2" charset="-122"/>
                <a:ea typeface="方正姚体" panose="02010601030101010101" pitchFamily="2" charset="-122"/>
              </a:rPr>
              <a:t>期望管理</a:t>
            </a:r>
          </a:p>
        </p:txBody>
      </p:sp>
      <p:sp>
        <p:nvSpPr>
          <p:cNvPr id="46" name="文本框 45"/>
          <p:cNvSpPr txBox="1"/>
          <p:nvPr/>
        </p:nvSpPr>
        <p:spPr>
          <a:xfrm>
            <a:off x="3194499" y="5272493"/>
            <a:ext cx="1561374" cy="369332"/>
          </a:xfrm>
          <a:prstGeom prst="rect">
            <a:avLst/>
          </a:prstGeom>
          <a:noFill/>
        </p:spPr>
        <p:txBody>
          <a:bodyPr wrap="square" rtlCol="0">
            <a:spAutoFit/>
          </a:bodyPr>
          <a:lstStyle/>
          <a:p>
            <a:pPr algn="ctr"/>
            <a:r>
              <a:rPr lang="zh-CN" altLang="en-US" dirty="0">
                <a:solidFill>
                  <a:srgbClr val="FAE4D9"/>
                </a:solidFill>
                <a:latin typeface="方正姚体" panose="02010601030101010101" pitchFamily="2" charset="-122"/>
                <a:ea typeface="方正姚体" panose="02010601030101010101" pitchFamily="2" charset="-122"/>
              </a:rPr>
              <a:t>流程化管理</a:t>
            </a:r>
          </a:p>
        </p:txBody>
      </p:sp>
      <p:sp>
        <p:nvSpPr>
          <p:cNvPr id="47" name="文本框 46"/>
          <p:cNvSpPr txBox="1"/>
          <p:nvPr/>
        </p:nvSpPr>
        <p:spPr>
          <a:xfrm>
            <a:off x="7612862" y="5280171"/>
            <a:ext cx="1123950" cy="369332"/>
          </a:xfrm>
          <a:prstGeom prst="rect">
            <a:avLst/>
          </a:prstGeom>
          <a:noFill/>
        </p:spPr>
        <p:txBody>
          <a:bodyPr wrap="square" rtlCol="0">
            <a:spAutoFit/>
          </a:bodyPr>
          <a:lstStyle/>
          <a:p>
            <a:pPr algn="ctr"/>
            <a:r>
              <a:rPr lang="zh-CN" altLang="en-US" dirty="0">
                <a:solidFill>
                  <a:srgbClr val="D9D9D9"/>
                </a:solidFill>
                <a:latin typeface="方正姚体" panose="02010601030101010101" pitchFamily="2" charset="-122"/>
                <a:ea typeface="方正姚体" panose="02010601030101010101" pitchFamily="2" charset="-122"/>
              </a:rPr>
              <a:t>绩效管理</a:t>
            </a:r>
          </a:p>
        </p:txBody>
      </p:sp>
      <p:grpSp>
        <p:nvGrpSpPr>
          <p:cNvPr id="48" name="组合 47"/>
          <p:cNvGrpSpPr/>
          <p:nvPr/>
        </p:nvGrpSpPr>
        <p:grpSpPr>
          <a:xfrm>
            <a:off x="5921441" y="2722580"/>
            <a:ext cx="349117" cy="349117"/>
            <a:chOff x="10938141" y="4952007"/>
            <a:chExt cx="276994" cy="276994"/>
          </a:xfrm>
        </p:grpSpPr>
        <p:sp>
          <p:nvSpPr>
            <p:cNvPr id="61" name="Freeform 5"/>
            <p:cNvSpPr/>
            <p:nvPr/>
          </p:nvSpPr>
          <p:spPr>
            <a:xfrm>
              <a:off x="10949111" y="4952007"/>
              <a:ext cx="255054" cy="93246"/>
            </a:xfrm>
            <a:custGeom>
              <a:avLst/>
              <a:gdLst/>
              <a:ahLst/>
              <a:cxnLst>
                <a:cxn ang="0">
                  <a:pos x="wd2" y="hd2"/>
                </a:cxn>
                <a:cxn ang="5400000">
                  <a:pos x="wd2" y="hd2"/>
                </a:cxn>
                <a:cxn ang="10800000">
                  <a:pos x="wd2" y="hd2"/>
                </a:cxn>
                <a:cxn ang="16200000">
                  <a:pos x="wd2" y="hd2"/>
                </a:cxn>
              </a:cxnLst>
              <a:rect l="0" t="0" r="r" b="b"/>
              <a:pathLst>
                <a:path w="21600" h="21600" extrusionOk="0">
                  <a:moveTo>
                    <a:pt x="21600" y="19059"/>
                  </a:moveTo>
                  <a:lnTo>
                    <a:pt x="10839" y="0"/>
                  </a:lnTo>
                  <a:lnTo>
                    <a:pt x="0" y="19059"/>
                  </a:lnTo>
                  <a:lnTo>
                    <a:pt x="0" y="21600"/>
                  </a:lnTo>
                  <a:lnTo>
                    <a:pt x="21600" y="21600"/>
                  </a:lnTo>
                  <a:lnTo>
                    <a:pt x="21600" y="19059"/>
                  </a:ln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2" name="Rectangle 6"/>
            <p:cNvSpPr/>
            <p:nvPr/>
          </p:nvSpPr>
          <p:spPr>
            <a:xfrm>
              <a:off x="10938141" y="5198833"/>
              <a:ext cx="276994" cy="3016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3" name="Rectangle 7"/>
            <p:cNvSpPr/>
            <p:nvPr/>
          </p:nvSpPr>
          <p:spPr>
            <a:xfrm>
              <a:off x="10958253" y="5153125"/>
              <a:ext cx="237685" cy="32911"/>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4" name="Rectangle 8"/>
            <p:cNvSpPr/>
            <p:nvPr/>
          </p:nvSpPr>
          <p:spPr>
            <a:xfrm>
              <a:off x="10979279" y="5058051"/>
              <a:ext cx="43881" cy="8501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5" name="Rectangle 9"/>
            <p:cNvSpPr/>
            <p:nvPr/>
          </p:nvSpPr>
          <p:spPr>
            <a:xfrm>
              <a:off x="11131031" y="5058051"/>
              <a:ext cx="42967" cy="8501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6" name="Rectangle 10"/>
            <p:cNvSpPr/>
            <p:nvPr/>
          </p:nvSpPr>
          <p:spPr>
            <a:xfrm>
              <a:off x="11055155" y="5058051"/>
              <a:ext cx="42967" cy="8501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grpSp>
      <p:grpSp>
        <p:nvGrpSpPr>
          <p:cNvPr id="49" name="组合 48"/>
          <p:cNvGrpSpPr/>
          <p:nvPr/>
        </p:nvGrpSpPr>
        <p:grpSpPr>
          <a:xfrm>
            <a:off x="1756090" y="2735207"/>
            <a:ext cx="373203" cy="373203"/>
            <a:chOff x="9278009" y="2182987"/>
            <a:chExt cx="276994" cy="276994"/>
          </a:xfrm>
        </p:grpSpPr>
        <p:sp>
          <p:nvSpPr>
            <p:cNvPr id="59" name="Freeform 153"/>
            <p:cNvSpPr/>
            <p:nvPr/>
          </p:nvSpPr>
          <p:spPr>
            <a:xfrm>
              <a:off x="9384053" y="2312799"/>
              <a:ext cx="170950" cy="147182"/>
            </a:xfrm>
            <a:custGeom>
              <a:avLst/>
              <a:gdLst/>
              <a:ahLst/>
              <a:cxnLst>
                <a:cxn ang="0">
                  <a:pos x="wd2" y="hd2"/>
                </a:cxn>
                <a:cxn ang="5400000">
                  <a:pos x="wd2" y="hd2"/>
                </a:cxn>
                <a:cxn ang="10800000">
                  <a:pos x="wd2" y="hd2"/>
                </a:cxn>
                <a:cxn ang="16200000">
                  <a:pos x="wd2" y="hd2"/>
                </a:cxn>
              </a:cxnLst>
              <a:rect l="0" t="0" r="r" b="b"/>
              <a:pathLst>
                <a:path w="21600" h="21600" extrusionOk="0">
                  <a:moveTo>
                    <a:pt x="21600" y="9529"/>
                  </a:moveTo>
                  <a:cubicBezTo>
                    <a:pt x="21600" y="4129"/>
                    <a:pt x="16678" y="0"/>
                    <a:pt x="10937" y="0"/>
                  </a:cubicBezTo>
                  <a:cubicBezTo>
                    <a:pt x="4922" y="0"/>
                    <a:pt x="0" y="4129"/>
                    <a:pt x="0" y="9529"/>
                  </a:cubicBezTo>
                  <a:cubicBezTo>
                    <a:pt x="0" y="14929"/>
                    <a:pt x="4922" y="19059"/>
                    <a:pt x="10937" y="19059"/>
                  </a:cubicBezTo>
                  <a:cubicBezTo>
                    <a:pt x="11757" y="19059"/>
                    <a:pt x="12851" y="19059"/>
                    <a:pt x="13671" y="18741"/>
                  </a:cubicBezTo>
                  <a:cubicBezTo>
                    <a:pt x="19959" y="21600"/>
                    <a:pt x="19959" y="21600"/>
                    <a:pt x="19959" y="21600"/>
                  </a:cubicBezTo>
                  <a:cubicBezTo>
                    <a:pt x="19139" y="15565"/>
                    <a:pt x="19139" y="15565"/>
                    <a:pt x="19139" y="15565"/>
                  </a:cubicBezTo>
                  <a:cubicBezTo>
                    <a:pt x="20780" y="13976"/>
                    <a:pt x="21600" y="11753"/>
                    <a:pt x="21600" y="9529"/>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60" name="Freeform 154"/>
            <p:cNvSpPr/>
            <p:nvPr/>
          </p:nvSpPr>
          <p:spPr>
            <a:xfrm>
              <a:off x="9278009" y="2182987"/>
              <a:ext cx="276994" cy="239513"/>
            </a:xfrm>
            <a:custGeom>
              <a:avLst/>
              <a:gdLst/>
              <a:ahLst/>
              <a:cxnLst>
                <a:cxn ang="0">
                  <a:pos x="wd2" y="hd2"/>
                </a:cxn>
                <a:cxn ang="5400000">
                  <a:pos x="wd2" y="hd2"/>
                </a:cxn>
                <a:cxn ang="10800000">
                  <a:pos x="wd2" y="hd2"/>
                </a:cxn>
                <a:cxn ang="16200000">
                  <a:pos x="wd2" y="hd2"/>
                </a:cxn>
              </a:cxnLst>
              <a:rect l="0" t="0" r="r" b="b"/>
              <a:pathLst>
                <a:path w="21600" h="21600" extrusionOk="0">
                  <a:moveTo>
                    <a:pt x="4725" y="5059"/>
                  </a:moveTo>
                  <a:cubicBezTo>
                    <a:pt x="5400" y="4281"/>
                    <a:pt x="6412" y="3892"/>
                    <a:pt x="7425" y="3503"/>
                  </a:cubicBezTo>
                  <a:cubicBezTo>
                    <a:pt x="8437" y="3114"/>
                    <a:pt x="9619" y="2919"/>
                    <a:pt x="10800" y="2919"/>
                  </a:cubicBezTo>
                  <a:cubicBezTo>
                    <a:pt x="11981" y="2919"/>
                    <a:pt x="13163" y="3114"/>
                    <a:pt x="14175" y="3503"/>
                  </a:cubicBezTo>
                  <a:cubicBezTo>
                    <a:pt x="15188" y="3892"/>
                    <a:pt x="16200" y="4281"/>
                    <a:pt x="16875" y="5059"/>
                  </a:cubicBezTo>
                  <a:cubicBezTo>
                    <a:pt x="18394" y="6227"/>
                    <a:pt x="19069" y="7978"/>
                    <a:pt x="19069" y="9535"/>
                  </a:cubicBezTo>
                  <a:cubicBezTo>
                    <a:pt x="19069" y="9924"/>
                    <a:pt x="19069" y="10314"/>
                    <a:pt x="19069" y="10703"/>
                  </a:cubicBezTo>
                  <a:cubicBezTo>
                    <a:pt x="19575" y="11092"/>
                    <a:pt x="20081" y="11481"/>
                    <a:pt x="20588" y="11870"/>
                  </a:cubicBezTo>
                  <a:cubicBezTo>
                    <a:pt x="20756" y="12065"/>
                    <a:pt x="20925" y="12065"/>
                    <a:pt x="21094" y="12259"/>
                  </a:cubicBezTo>
                  <a:cubicBezTo>
                    <a:pt x="21431" y="11481"/>
                    <a:pt x="21600" y="10508"/>
                    <a:pt x="21600" y="9535"/>
                  </a:cubicBezTo>
                  <a:cubicBezTo>
                    <a:pt x="21600" y="4281"/>
                    <a:pt x="16706" y="0"/>
                    <a:pt x="10800" y="0"/>
                  </a:cubicBezTo>
                  <a:cubicBezTo>
                    <a:pt x="4894" y="0"/>
                    <a:pt x="0" y="4281"/>
                    <a:pt x="0" y="9535"/>
                  </a:cubicBezTo>
                  <a:cubicBezTo>
                    <a:pt x="0" y="11870"/>
                    <a:pt x="844" y="13816"/>
                    <a:pt x="2362" y="15568"/>
                  </a:cubicBezTo>
                  <a:cubicBezTo>
                    <a:pt x="1519" y="21600"/>
                    <a:pt x="1519" y="21600"/>
                    <a:pt x="1519" y="21600"/>
                  </a:cubicBezTo>
                  <a:cubicBezTo>
                    <a:pt x="6750" y="19265"/>
                    <a:pt x="6750" y="19265"/>
                    <a:pt x="6750" y="19265"/>
                  </a:cubicBezTo>
                  <a:cubicBezTo>
                    <a:pt x="6750" y="18681"/>
                    <a:pt x="6581" y="18097"/>
                    <a:pt x="6581" y="17514"/>
                  </a:cubicBezTo>
                  <a:cubicBezTo>
                    <a:pt x="6581" y="17124"/>
                    <a:pt x="6581" y="16541"/>
                    <a:pt x="6750" y="16151"/>
                  </a:cubicBezTo>
                  <a:cubicBezTo>
                    <a:pt x="4556" y="17124"/>
                    <a:pt x="4556" y="17124"/>
                    <a:pt x="4556" y="17124"/>
                  </a:cubicBezTo>
                  <a:cubicBezTo>
                    <a:pt x="4894" y="14400"/>
                    <a:pt x="4894" y="14400"/>
                    <a:pt x="4894" y="14400"/>
                  </a:cubicBezTo>
                  <a:cubicBezTo>
                    <a:pt x="4050" y="13427"/>
                    <a:pt x="4050" y="13427"/>
                    <a:pt x="4050" y="13427"/>
                  </a:cubicBezTo>
                  <a:cubicBezTo>
                    <a:pt x="3375" y="12649"/>
                    <a:pt x="2531" y="11286"/>
                    <a:pt x="2531" y="9535"/>
                  </a:cubicBezTo>
                  <a:cubicBezTo>
                    <a:pt x="2531" y="7978"/>
                    <a:pt x="3206" y="6227"/>
                    <a:pt x="4725" y="5059"/>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grpSp>
      <p:grpSp>
        <p:nvGrpSpPr>
          <p:cNvPr id="50" name="组合 49"/>
          <p:cNvGrpSpPr/>
          <p:nvPr/>
        </p:nvGrpSpPr>
        <p:grpSpPr>
          <a:xfrm>
            <a:off x="8003713" y="4698190"/>
            <a:ext cx="360730" cy="360730"/>
            <a:chOff x="6510818" y="4952008"/>
            <a:chExt cx="276994" cy="276994"/>
          </a:xfrm>
        </p:grpSpPr>
        <p:sp>
          <p:nvSpPr>
            <p:cNvPr id="57" name="Freeform 19"/>
            <p:cNvSpPr/>
            <p:nvPr/>
          </p:nvSpPr>
          <p:spPr>
            <a:xfrm>
              <a:off x="6580294" y="5021485"/>
              <a:ext cx="84105" cy="84104"/>
            </a:xfrm>
            <a:custGeom>
              <a:avLst/>
              <a:gdLst/>
              <a:ahLst/>
              <a:cxnLst>
                <a:cxn ang="0">
                  <a:pos x="wd2" y="hd2"/>
                </a:cxn>
                <a:cxn ang="5400000">
                  <a:pos x="wd2" y="hd2"/>
                </a:cxn>
                <a:cxn ang="10800000">
                  <a:pos x="wd2" y="hd2"/>
                </a:cxn>
                <a:cxn ang="16200000">
                  <a:pos x="wd2" y="hd2"/>
                </a:cxn>
              </a:cxnLst>
              <a:rect l="0" t="0" r="r" b="b"/>
              <a:pathLst>
                <a:path w="21600" h="21600" extrusionOk="0">
                  <a:moveTo>
                    <a:pt x="13148" y="0"/>
                  </a:moveTo>
                  <a:lnTo>
                    <a:pt x="7748" y="0"/>
                  </a:lnTo>
                  <a:lnTo>
                    <a:pt x="7748" y="7748"/>
                  </a:lnTo>
                  <a:lnTo>
                    <a:pt x="0" y="7748"/>
                  </a:lnTo>
                  <a:lnTo>
                    <a:pt x="0" y="13148"/>
                  </a:lnTo>
                  <a:lnTo>
                    <a:pt x="7748" y="13148"/>
                  </a:lnTo>
                  <a:lnTo>
                    <a:pt x="7748" y="21600"/>
                  </a:lnTo>
                  <a:lnTo>
                    <a:pt x="13148" y="21600"/>
                  </a:lnTo>
                  <a:lnTo>
                    <a:pt x="13148" y="13148"/>
                  </a:lnTo>
                  <a:lnTo>
                    <a:pt x="21600" y="13148"/>
                  </a:lnTo>
                  <a:lnTo>
                    <a:pt x="21600" y="7748"/>
                  </a:lnTo>
                  <a:lnTo>
                    <a:pt x="13148" y="7748"/>
                  </a:lnTo>
                  <a:lnTo>
                    <a:pt x="13148" y="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58" name="Freeform 20"/>
            <p:cNvSpPr/>
            <p:nvPr/>
          </p:nvSpPr>
          <p:spPr>
            <a:xfrm>
              <a:off x="6510818" y="4952008"/>
              <a:ext cx="276994" cy="276994"/>
            </a:xfrm>
            <a:custGeom>
              <a:avLst/>
              <a:gdLst/>
              <a:ahLst/>
              <a:cxnLst>
                <a:cxn ang="0">
                  <a:pos x="wd2" y="hd2"/>
                </a:cxn>
                <a:cxn ang="5400000">
                  <a:pos x="wd2" y="hd2"/>
                </a:cxn>
                <a:cxn ang="10800000">
                  <a:pos x="wd2" y="hd2"/>
                </a:cxn>
                <a:cxn ang="16200000">
                  <a:pos x="wd2" y="hd2"/>
                </a:cxn>
              </a:cxnLst>
              <a:rect l="0" t="0" r="r" b="b"/>
              <a:pathLst>
                <a:path w="21600" h="21600" extrusionOk="0">
                  <a:moveTo>
                    <a:pt x="15863" y="13331"/>
                  </a:moveTo>
                  <a:cubicBezTo>
                    <a:pt x="16706" y="11981"/>
                    <a:pt x="17213" y="10463"/>
                    <a:pt x="17213" y="8606"/>
                  </a:cubicBezTo>
                  <a:cubicBezTo>
                    <a:pt x="17213" y="3881"/>
                    <a:pt x="13331" y="0"/>
                    <a:pt x="8606" y="0"/>
                  </a:cubicBezTo>
                  <a:cubicBezTo>
                    <a:pt x="3881" y="0"/>
                    <a:pt x="0" y="3881"/>
                    <a:pt x="0" y="8606"/>
                  </a:cubicBezTo>
                  <a:cubicBezTo>
                    <a:pt x="0" y="13331"/>
                    <a:pt x="3881" y="17213"/>
                    <a:pt x="8606" y="17213"/>
                  </a:cubicBezTo>
                  <a:cubicBezTo>
                    <a:pt x="10463" y="17213"/>
                    <a:pt x="11981" y="16706"/>
                    <a:pt x="13331" y="15863"/>
                  </a:cubicBezTo>
                  <a:cubicBezTo>
                    <a:pt x="19238" y="21600"/>
                    <a:pt x="19238" y="21600"/>
                    <a:pt x="19238" y="21600"/>
                  </a:cubicBezTo>
                  <a:cubicBezTo>
                    <a:pt x="21600" y="19238"/>
                    <a:pt x="21600" y="19238"/>
                    <a:pt x="21600" y="19238"/>
                  </a:cubicBezTo>
                  <a:lnTo>
                    <a:pt x="15863" y="13331"/>
                  </a:lnTo>
                  <a:close/>
                  <a:moveTo>
                    <a:pt x="8606" y="14850"/>
                  </a:moveTo>
                  <a:cubicBezTo>
                    <a:pt x="5231" y="14850"/>
                    <a:pt x="2531" y="11981"/>
                    <a:pt x="2531" y="8606"/>
                  </a:cubicBezTo>
                  <a:cubicBezTo>
                    <a:pt x="2531" y="5231"/>
                    <a:pt x="5231" y="2531"/>
                    <a:pt x="8606" y="2531"/>
                  </a:cubicBezTo>
                  <a:cubicBezTo>
                    <a:pt x="11981" y="2531"/>
                    <a:pt x="14850" y="5231"/>
                    <a:pt x="14850" y="8606"/>
                  </a:cubicBezTo>
                  <a:cubicBezTo>
                    <a:pt x="14850" y="11981"/>
                    <a:pt x="11981" y="14850"/>
                    <a:pt x="8606" y="14850"/>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grpSp>
      <p:grpSp>
        <p:nvGrpSpPr>
          <p:cNvPr id="51" name="组合 50"/>
          <p:cNvGrpSpPr/>
          <p:nvPr/>
        </p:nvGrpSpPr>
        <p:grpSpPr>
          <a:xfrm>
            <a:off x="3806282" y="4775423"/>
            <a:ext cx="357572" cy="301398"/>
            <a:chOff x="5403758" y="4952008"/>
            <a:chExt cx="276994" cy="276994"/>
          </a:xfrm>
        </p:grpSpPr>
        <p:sp>
          <p:nvSpPr>
            <p:cNvPr id="55" name="Freeform 22"/>
            <p:cNvSpPr/>
            <p:nvPr/>
          </p:nvSpPr>
          <p:spPr>
            <a:xfrm>
              <a:off x="5403758" y="4952008"/>
              <a:ext cx="276994" cy="161809"/>
            </a:xfrm>
            <a:custGeom>
              <a:avLst/>
              <a:gdLst/>
              <a:ahLst/>
              <a:cxnLst>
                <a:cxn ang="0">
                  <a:pos x="wd2" y="hd2"/>
                </a:cxn>
                <a:cxn ang="5400000">
                  <a:pos x="wd2" y="hd2"/>
                </a:cxn>
                <a:cxn ang="10800000">
                  <a:pos x="wd2" y="hd2"/>
                </a:cxn>
                <a:cxn ang="16200000">
                  <a:pos x="wd2" y="hd2"/>
                </a:cxn>
              </a:cxnLst>
              <a:rect l="0" t="0" r="r" b="b"/>
              <a:pathLst>
                <a:path w="21600" h="21600" extrusionOk="0">
                  <a:moveTo>
                    <a:pt x="18178" y="12692"/>
                  </a:moveTo>
                  <a:lnTo>
                    <a:pt x="18178" y="4637"/>
                  </a:lnTo>
                  <a:lnTo>
                    <a:pt x="15826" y="4637"/>
                  </a:lnTo>
                  <a:lnTo>
                    <a:pt x="15826" y="8664"/>
                  </a:lnTo>
                  <a:lnTo>
                    <a:pt x="10764" y="0"/>
                  </a:lnTo>
                  <a:lnTo>
                    <a:pt x="10479" y="610"/>
                  </a:lnTo>
                  <a:lnTo>
                    <a:pt x="0" y="18427"/>
                  </a:lnTo>
                  <a:lnTo>
                    <a:pt x="1853" y="21600"/>
                  </a:lnTo>
                  <a:lnTo>
                    <a:pt x="10764" y="6102"/>
                  </a:lnTo>
                  <a:lnTo>
                    <a:pt x="19747" y="21356"/>
                  </a:lnTo>
                  <a:lnTo>
                    <a:pt x="21600" y="18427"/>
                  </a:lnTo>
                  <a:lnTo>
                    <a:pt x="18178" y="12692"/>
                  </a:ln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56" name="Freeform 23"/>
            <p:cNvSpPr/>
            <p:nvPr/>
          </p:nvSpPr>
          <p:spPr>
            <a:xfrm>
              <a:off x="5446724" y="5027884"/>
              <a:ext cx="190148" cy="2011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211"/>
                  </a:lnTo>
                  <a:lnTo>
                    <a:pt x="0" y="21600"/>
                  </a:lnTo>
                  <a:lnTo>
                    <a:pt x="7165" y="21600"/>
                  </a:lnTo>
                  <a:lnTo>
                    <a:pt x="7165" y="12567"/>
                  </a:lnTo>
                  <a:lnTo>
                    <a:pt x="14538" y="12567"/>
                  </a:lnTo>
                  <a:lnTo>
                    <a:pt x="14538" y="21600"/>
                  </a:lnTo>
                  <a:lnTo>
                    <a:pt x="21600" y="21600"/>
                  </a:lnTo>
                  <a:lnTo>
                    <a:pt x="21600" y="10211"/>
                  </a:lnTo>
                  <a:lnTo>
                    <a:pt x="10800" y="0"/>
                  </a:ln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grpSp>
      <p:grpSp>
        <p:nvGrpSpPr>
          <p:cNvPr id="52" name="组合 51"/>
          <p:cNvGrpSpPr/>
          <p:nvPr/>
        </p:nvGrpSpPr>
        <p:grpSpPr>
          <a:xfrm>
            <a:off x="10024081" y="2681198"/>
            <a:ext cx="367886" cy="367886"/>
            <a:chOff x="5403758" y="4398021"/>
            <a:chExt cx="276994" cy="276994"/>
          </a:xfrm>
        </p:grpSpPr>
        <p:sp>
          <p:nvSpPr>
            <p:cNvPr id="53" name="Freeform 45"/>
            <p:cNvSpPr/>
            <p:nvPr/>
          </p:nvSpPr>
          <p:spPr>
            <a:xfrm>
              <a:off x="5403758" y="4398021"/>
              <a:ext cx="209345" cy="210260"/>
            </a:xfrm>
            <a:custGeom>
              <a:avLst/>
              <a:gdLst/>
              <a:ahLst/>
              <a:cxnLst>
                <a:cxn ang="0">
                  <a:pos x="wd2" y="hd2"/>
                </a:cxn>
                <a:cxn ang="5400000">
                  <a:pos x="wd2" y="hd2"/>
                </a:cxn>
                <a:cxn ang="10800000">
                  <a:pos x="wd2" y="hd2"/>
                </a:cxn>
                <a:cxn ang="16200000">
                  <a:pos x="wd2" y="hd2"/>
                </a:cxn>
              </a:cxnLst>
              <a:rect l="0" t="0" r="r" b="b"/>
              <a:pathLst>
                <a:path w="21600" h="21600" extrusionOk="0">
                  <a:moveTo>
                    <a:pt x="17814" y="16256"/>
                  </a:moveTo>
                  <a:cubicBezTo>
                    <a:pt x="18482" y="16033"/>
                    <a:pt x="18928" y="16033"/>
                    <a:pt x="19373" y="16033"/>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0264" y="16478"/>
                    <a:pt x="20264" y="16478"/>
                    <a:pt x="20264" y="16478"/>
                  </a:cubicBezTo>
                  <a:cubicBezTo>
                    <a:pt x="21600" y="13361"/>
                    <a:pt x="21600" y="13361"/>
                    <a:pt x="21600" y="13361"/>
                  </a:cubicBezTo>
                  <a:cubicBezTo>
                    <a:pt x="21600" y="13361"/>
                    <a:pt x="21600" y="13361"/>
                    <a:pt x="21600" y="13361"/>
                  </a:cubicBezTo>
                  <a:cubicBezTo>
                    <a:pt x="21600" y="13361"/>
                    <a:pt x="21600" y="13361"/>
                    <a:pt x="21600" y="13361"/>
                  </a:cubicBezTo>
                  <a:cubicBezTo>
                    <a:pt x="21600" y="13138"/>
                    <a:pt x="21600" y="13138"/>
                    <a:pt x="21600" y="13138"/>
                  </a:cubicBezTo>
                  <a:cubicBezTo>
                    <a:pt x="20709" y="12915"/>
                    <a:pt x="20709" y="12915"/>
                    <a:pt x="20709" y="12915"/>
                  </a:cubicBezTo>
                  <a:cubicBezTo>
                    <a:pt x="19596" y="12247"/>
                    <a:pt x="19151" y="10911"/>
                    <a:pt x="19819" y="9798"/>
                  </a:cubicBezTo>
                  <a:cubicBezTo>
                    <a:pt x="19819" y="9130"/>
                    <a:pt x="20264" y="8685"/>
                    <a:pt x="20709" y="8462"/>
                  </a:cubicBezTo>
                  <a:cubicBezTo>
                    <a:pt x="21600" y="8016"/>
                    <a:pt x="21600" y="8016"/>
                    <a:pt x="21600" y="8016"/>
                  </a:cubicBezTo>
                  <a:cubicBezTo>
                    <a:pt x="21600" y="8016"/>
                    <a:pt x="21600" y="8016"/>
                    <a:pt x="21600" y="8016"/>
                  </a:cubicBezTo>
                  <a:cubicBezTo>
                    <a:pt x="21600" y="8016"/>
                    <a:pt x="21600" y="8016"/>
                    <a:pt x="21600" y="8016"/>
                  </a:cubicBezTo>
                  <a:cubicBezTo>
                    <a:pt x="21600" y="8016"/>
                    <a:pt x="21600" y="8016"/>
                    <a:pt x="21600" y="8016"/>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20264" y="4899"/>
                    <a:pt x="20264" y="4899"/>
                    <a:pt x="20264" y="4899"/>
                  </a:cubicBezTo>
                  <a:cubicBezTo>
                    <a:pt x="19373" y="5344"/>
                    <a:pt x="19373" y="5344"/>
                    <a:pt x="19373" y="5344"/>
                  </a:cubicBezTo>
                  <a:cubicBezTo>
                    <a:pt x="18037" y="5567"/>
                    <a:pt x="16924" y="4899"/>
                    <a:pt x="16256" y="3786"/>
                  </a:cubicBezTo>
                  <a:cubicBezTo>
                    <a:pt x="16033" y="3340"/>
                    <a:pt x="16033" y="2672"/>
                    <a:pt x="16256" y="2227"/>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6478" y="1336"/>
                    <a:pt x="16478" y="1336"/>
                    <a:pt x="16478" y="1336"/>
                  </a:cubicBezTo>
                  <a:cubicBezTo>
                    <a:pt x="13361" y="0"/>
                    <a:pt x="13361" y="0"/>
                    <a:pt x="13361" y="0"/>
                  </a:cubicBezTo>
                  <a:cubicBezTo>
                    <a:pt x="13361" y="0"/>
                    <a:pt x="13361" y="0"/>
                    <a:pt x="13361" y="0"/>
                  </a:cubicBezTo>
                  <a:cubicBezTo>
                    <a:pt x="13361" y="0"/>
                    <a:pt x="13361" y="0"/>
                    <a:pt x="13361" y="0"/>
                  </a:cubicBezTo>
                  <a:cubicBezTo>
                    <a:pt x="13361" y="0"/>
                    <a:pt x="13361" y="0"/>
                    <a:pt x="13361" y="0"/>
                  </a:cubicBezTo>
                  <a:cubicBezTo>
                    <a:pt x="12915" y="891"/>
                    <a:pt x="12915" y="891"/>
                    <a:pt x="12915" y="891"/>
                  </a:cubicBezTo>
                  <a:cubicBezTo>
                    <a:pt x="12247" y="2004"/>
                    <a:pt x="10911" y="2449"/>
                    <a:pt x="9798" y="2004"/>
                  </a:cubicBezTo>
                  <a:cubicBezTo>
                    <a:pt x="9353" y="1781"/>
                    <a:pt x="8907" y="1336"/>
                    <a:pt x="8685" y="891"/>
                  </a:cubicBezTo>
                  <a:cubicBezTo>
                    <a:pt x="8239" y="0"/>
                    <a:pt x="8239" y="0"/>
                    <a:pt x="8239" y="0"/>
                  </a:cubicBezTo>
                  <a:cubicBezTo>
                    <a:pt x="8239" y="0"/>
                    <a:pt x="8239" y="0"/>
                    <a:pt x="8239" y="0"/>
                  </a:cubicBezTo>
                  <a:cubicBezTo>
                    <a:pt x="8239" y="0"/>
                    <a:pt x="8239" y="0"/>
                    <a:pt x="8239" y="0"/>
                  </a:cubicBezTo>
                  <a:cubicBezTo>
                    <a:pt x="8239" y="0"/>
                    <a:pt x="8239" y="0"/>
                    <a:pt x="8239" y="0"/>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336"/>
                    <a:pt x="4899" y="1336"/>
                  </a:cubicBezTo>
                  <a:cubicBezTo>
                    <a:pt x="4899" y="1336"/>
                    <a:pt x="4899" y="1559"/>
                    <a:pt x="4899" y="1559"/>
                  </a:cubicBezTo>
                  <a:cubicBezTo>
                    <a:pt x="5344" y="2227"/>
                    <a:pt x="5344" y="2227"/>
                    <a:pt x="5344" y="2227"/>
                  </a:cubicBezTo>
                  <a:cubicBezTo>
                    <a:pt x="5567" y="3563"/>
                    <a:pt x="5122" y="4676"/>
                    <a:pt x="3786" y="5344"/>
                  </a:cubicBezTo>
                  <a:cubicBezTo>
                    <a:pt x="3340" y="5567"/>
                    <a:pt x="2895" y="5567"/>
                    <a:pt x="2227" y="5344"/>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1336" y="5122"/>
                    <a:pt x="1336" y="5122"/>
                    <a:pt x="1336" y="5122"/>
                  </a:cubicBezTo>
                  <a:cubicBezTo>
                    <a:pt x="0" y="8239"/>
                    <a:pt x="0" y="8239"/>
                    <a:pt x="0" y="8239"/>
                  </a:cubicBezTo>
                  <a:cubicBezTo>
                    <a:pt x="0" y="8239"/>
                    <a:pt x="0" y="8239"/>
                    <a:pt x="0" y="8239"/>
                  </a:cubicBezTo>
                  <a:cubicBezTo>
                    <a:pt x="0" y="8239"/>
                    <a:pt x="0" y="8239"/>
                    <a:pt x="0" y="8239"/>
                  </a:cubicBezTo>
                  <a:cubicBezTo>
                    <a:pt x="0" y="8239"/>
                    <a:pt x="0" y="8239"/>
                    <a:pt x="223" y="8239"/>
                  </a:cubicBezTo>
                  <a:cubicBezTo>
                    <a:pt x="891" y="8685"/>
                    <a:pt x="891" y="8685"/>
                    <a:pt x="891" y="8685"/>
                  </a:cubicBezTo>
                  <a:cubicBezTo>
                    <a:pt x="2004" y="9353"/>
                    <a:pt x="2449" y="10689"/>
                    <a:pt x="2004" y="11802"/>
                  </a:cubicBezTo>
                  <a:cubicBezTo>
                    <a:pt x="1781" y="12470"/>
                    <a:pt x="1336" y="12693"/>
                    <a:pt x="1113" y="13138"/>
                  </a:cubicBezTo>
                  <a:cubicBezTo>
                    <a:pt x="223" y="13361"/>
                    <a:pt x="223" y="13361"/>
                    <a:pt x="223" y="13361"/>
                  </a:cubicBezTo>
                  <a:cubicBezTo>
                    <a:pt x="223" y="13361"/>
                    <a:pt x="223" y="13361"/>
                    <a:pt x="223" y="13361"/>
                  </a:cubicBezTo>
                  <a:cubicBezTo>
                    <a:pt x="223" y="13361"/>
                    <a:pt x="223" y="13361"/>
                    <a:pt x="223" y="13361"/>
                  </a:cubicBezTo>
                  <a:cubicBezTo>
                    <a:pt x="223" y="13361"/>
                    <a:pt x="223" y="13361"/>
                    <a:pt x="223" y="1336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1559" y="16701"/>
                    <a:pt x="1559" y="16701"/>
                    <a:pt x="1559" y="16701"/>
                  </a:cubicBezTo>
                  <a:cubicBezTo>
                    <a:pt x="2449" y="16256"/>
                    <a:pt x="2449" y="16256"/>
                    <a:pt x="2449" y="16256"/>
                  </a:cubicBezTo>
                  <a:cubicBezTo>
                    <a:pt x="3563" y="16033"/>
                    <a:pt x="4899" y="16701"/>
                    <a:pt x="5344" y="17814"/>
                  </a:cubicBezTo>
                  <a:cubicBezTo>
                    <a:pt x="5567" y="18260"/>
                    <a:pt x="5567" y="18928"/>
                    <a:pt x="5567" y="19373"/>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5122" y="20264"/>
                    <a:pt x="5122" y="20264"/>
                    <a:pt x="5122" y="20264"/>
                  </a:cubicBezTo>
                  <a:cubicBezTo>
                    <a:pt x="8462" y="21600"/>
                    <a:pt x="8462" y="21600"/>
                    <a:pt x="8462" y="21600"/>
                  </a:cubicBezTo>
                  <a:cubicBezTo>
                    <a:pt x="8462" y="21600"/>
                    <a:pt x="8462" y="21600"/>
                    <a:pt x="8462" y="21600"/>
                  </a:cubicBezTo>
                  <a:cubicBezTo>
                    <a:pt x="8462" y="21600"/>
                    <a:pt x="8462" y="21600"/>
                    <a:pt x="8462" y="21600"/>
                  </a:cubicBezTo>
                  <a:cubicBezTo>
                    <a:pt x="8462" y="21600"/>
                    <a:pt x="8462" y="21600"/>
                    <a:pt x="8462" y="21600"/>
                  </a:cubicBezTo>
                  <a:cubicBezTo>
                    <a:pt x="8685" y="20709"/>
                    <a:pt x="8685" y="20709"/>
                    <a:pt x="8685" y="20709"/>
                  </a:cubicBezTo>
                  <a:cubicBezTo>
                    <a:pt x="9353" y="19596"/>
                    <a:pt x="10689" y="19151"/>
                    <a:pt x="12025" y="19596"/>
                  </a:cubicBezTo>
                  <a:cubicBezTo>
                    <a:pt x="12470" y="19819"/>
                    <a:pt x="12915" y="20264"/>
                    <a:pt x="13138" y="20709"/>
                  </a:cubicBezTo>
                  <a:cubicBezTo>
                    <a:pt x="13584" y="21600"/>
                    <a:pt x="13584" y="21600"/>
                    <a:pt x="13584" y="21600"/>
                  </a:cubicBezTo>
                  <a:cubicBezTo>
                    <a:pt x="13584" y="21600"/>
                    <a:pt x="13584" y="21600"/>
                    <a:pt x="13584" y="21600"/>
                  </a:cubicBezTo>
                  <a:cubicBezTo>
                    <a:pt x="13584" y="21600"/>
                    <a:pt x="13584" y="21600"/>
                    <a:pt x="13584" y="21600"/>
                  </a:cubicBezTo>
                  <a:cubicBezTo>
                    <a:pt x="13584" y="21600"/>
                    <a:pt x="13584" y="21600"/>
                    <a:pt x="13584" y="21600"/>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264"/>
                    <a:pt x="16701" y="20264"/>
                    <a:pt x="16701" y="20264"/>
                  </a:cubicBezTo>
                  <a:cubicBezTo>
                    <a:pt x="16701" y="20041"/>
                    <a:pt x="16701" y="20041"/>
                    <a:pt x="16701" y="20041"/>
                  </a:cubicBezTo>
                  <a:cubicBezTo>
                    <a:pt x="16256" y="19373"/>
                    <a:pt x="16256" y="19373"/>
                    <a:pt x="16256" y="19373"/>
                  </a:cubicBezTo>
                  <a:cubicBezTo>
                    <a:pt x="16033" y="18037"/>
                    <a:pt x="16701" y="16701"/>
                    <a:pt x="17814" y="16256"/>
                  </a:cubicBezTo>
                  <a:close/>
                  <a:moveTo>
                    <a:pt x="12470" y="14697"/>
                  </a:moveTo>
                  <a:cubicBezTo>
                    <a:pt x="10466" y="15588"/>
                    <a:pt x="7794" y="14474"/>
                    <a:pt x="6903" y="12470"/>
                  </a:cubicBezTo>
                  <a:cubicBezTo>
                    <a:pt x="6012" y="10243"/>
                    <a:pt x="7126" y="7794"/>
                    <a:pt x="9130" y="6903"/>
                  </a:cubicBezTo>
                  <a:cubicBezTo>
                    <a:pt x="11357" y="6012"/>
                    <a:pt x="13806" y="6903"/>
                    <a:pt x="14697" y="9130"/>
                  </a:cubicBezTo>
                  <a:cubicBezTo>
                    <a:pt x="15588" y="11357"/>
                    <a:pt x="14697" y="13806"/>
                    <a:pt x="12470" y="14697"/>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sp>
          <p:nvSpPr>
            <p:cNvPr id="54" name="Freeform 46"/>
            <p:cNvSpPr/>
            <p:nvPr/>
          </p:nvSpPr>
          <p:spPr>
            <a:xfrm>
              <a:off x="5574707" y="4568971"/>
              <a:ext cx="106045" cy="106044"/>
            </a:xfrm>
            <a:custGeom>
              <a:avLst/>
              <a:gdLst/>
              <a:ahLst/>
              <a:cxnLst>
                <a:cxn ang="0">
                  <a:pos x="wd2" y="hd2"/>
                </a:cxn>
                <a:cxn ang="5400000">
                  <a:pos x="wd2" y="hd2"/>
                </a:cxn>
                <a:cxn ang="10800000">
                  <a:pos x="wd2" y="hd2"/>
                </a:cxn>
                <a:cxn ang="16200000">
                  <a:pos x="wd2" y="hd2"/>
                </a:cxn>
              </a:cxnLst>
              <a:rect l="0" t="0" r="r" b="b"/>
              <a:pathLst>
                <a:path w="21600" h="21600" extrusionOk="0">
                  <a:moveTo>
                    <a:pt x="21600" y="12784"/>
                  </a:moveTo>
                  <a:cubicBezTo>
                    <a:pt x="21600" y="8816"/>
                    <a:pt x="21600" y="8816"/>
                    <a:pt x="21600" y="8816"/>
                  </a:cubicBezTo>
                  <a:cubicBezTo>
                    <a:pt x="18955" y="8816"/>
                    <a:pt x="18955" y="8816"/>
                    <a:pt x="18955" y="8816"/>
                  </a:cubicBezTo>
                  <a:cubicBezTo>
                    <a:pt x="18955" y="7935"/>
                    <a:pt x="18514" y="7053"/>
                    <a:pt x="18073" y="6612"/>
                  </a:cubicBezTo>
                  <a:cubicBezTo>
                    <a:pt x="19837" y="4849"/>
                    <a:pt x="19837" y="4849"/>
                    <a:pt x="19837" y="4849"/>
                  </a:cubicBezTo>
                  <a:cubicBezTo>
                    <a:pt x="16751" y="1763"/>
                    <a:pt x="16751" y="1763"/>
                    <a:pt x="16751" y="1763"/>
                  </a:cubicBezTo>
                  <a:cubicBezTo>
                    <a:pt x="14988" y="3527"/>
                    <a:pt x="14988" y="3527"/>
                    <a:pt x="14988" y="3527"/>
                  </a:cubicBezTo>
                  <a:cubicBezTo>
                    <a:pt x="14547" y="3086"/>
                    <a:pt x="13665" y="2645"/>
                    <a:pt x="12784" y="2204"/>
                  </a:cubicBezTo>
                  <a:cubicBezTo>
                    <a:pt x="12784" y="0"/>
                    <a:pt x="12784" y="0"/>
                    <a:pt x="12784" y="0"/>
                  </a:cubicBezTo>
                  <a:cubicBezTo>
                    <a:pt x="8376" y="0"/>
                    <a:pt x="8376" y="0"/>
                    <a:pt x="8376" y="0"/>
                  </a:cubicBezTo>
                  <a:cubicBezTo>
                    <a:pt x="8376" y="2204"/>
                    <a:pt x="8376" y="2204"/>
                    <a:pt x="8376" y="2204"/>
                  </a:cubicBezTo>
                  <a:cubicBezTo>
                    <a:pt x="7494" y="2645"/>
                    <a:pt x="7053" y="3086"/>
                    <a:pt x="6171" y="3527"/>
                  </a:cubicBezTo>
                  <a:cubicBezTo>
                    <a:pt x="4408" y="1763"/>
                    <a:pt x="4408" y="1763"/>
                    <a:pt x="4408" y="1763"/>
                  </a:cubicBezTo>
                  <a:cubicBezTo>
                    <a:pt x="1322" y="4849"/>
                    <a:pt x="1322" y="4849"/>
                    <a:pt x="1322" y="4849"/>
                  </a:cubicBezTo>
                  <a:cubicBezTo>
                    <a:pt x="3086" y="6612"/>
                    <a:pt x="3086" y="6612"/>
                    <a:pt x="3086" y="6612"/>
                  </a:cubicBezTo>
                  <a:cubicBezTo>
                    <a:pt x="2645" y="7053"/>
                    <a:pt x="2645" y="7935"/>
                    <a:pt x="2204" y="8816"/>
                  </a:cubicBezTo>
                  <a:cubicBezTo>
                    <a:pt x="0" y="8816"/>
                    <a:pt x="0" y="8816"/>
                    <a:pt x="0" y="8816"/>
                  </a:cubicBezTo>
                  <a:cubicBezTo>
                    <a:pt x="0" y="12784"/>
                    <a:pt x="0" y="12784"/>
                    <a:pt x="0" y="12784"/>
                  </a:cubicBezTo>
                  <a:cubicBezTo>
                    <a:pt x="2204" y="12784"/>
                    <a:pt x="2204" y="12784"/>
                    <a:pt x="2204" y="12784"/>
                  </a:cubicBezTo>
                  <a:cubicBezTo>
                    <a:pt x="2645" y="13665"/>
                    <a:pt x="2645" y="14547"/>
                    <a:pt x="3086" y="15429"/>
                  </a:cubicBezTo>
                  <a:cubicBezTo>
                    <a:pt x="1322" y="16751"/>
                    <a:pt x="1322" y="16751"/>
                    <a:pt x="1322" y="16751"/>
                  </a:cubicBezTo>
                  <a:cubicBezTo>
                    <a:pt x="4408" y="19837"/>
                    <a:pt x="4408" y="19837"/>
                    <a:pt x="4408" y="19837"/>
                  </a:cubicBezTo>
                  <a:cubicBezTo>
                    <a:pt x="6171" y="18073"/>
                    <a:pt x="6171" y="18073"/>
                    <a:pt x="6171" y="18073"/>
                  </a:cubicBezTo>
                  <a:cubicBezTo>
                    <a:pt x="7053" y="18514"/>
                    <a:pt x="7494" y="18955"/>
                    <a:pt x="8376" y="18955"/>
                  </a:cubicBezTo>
                  <a:cubicBezTo>
                    <a:pt x="8376" y="21600"/>
                    <a:pt x="8376" y="21600"/>
                    <a:pt x="8376" y="21600"/>
                  </a:cubicBezTo>
                  <a:cubicBezTo>
                    <a:pt x="12784" y="21600"/>
                    <a:pt x="12784" y="21600"/>
                    <a:pt x="12784" y="21600"/>
                  </a:cubicBezTo>
                  <a:cubicBezTo>
                    <a:pt x="12784" y="18955"/>
                    <a:pt x="12784" y="18955"/>
                    <a:pt x="12784" y="18955"/>
                  </a:cubicBezTo>
                  <a:cubicBezTo>
                    <a:pt x="13665" y="18955"/>
                    <a:pt x="14547" y="18514"/>
                    <a:pt x="14988" y="18073"/>
                  </a:cubicBezTo>
                  <a:cubicBezTo>
                    <a:pt x="16751" y="19837"/>
                    <a:pt x="16751" y="19837"/>
                    <a:pt x="16751" y="19837"/>
                  </a:cubicBezTo>
                  <a:cubicBezTo>
                    <a:pt x="19837" y="16751"/>
                    <a:pt x="19837" y="16751"/>
                    <a:pt x="19837" y="16751"/>
                  </a:cubicBezTo>
                  <a:cubicBezTo>
                    <a:pt x="18073" y="14988"/>
                    <a:pt x="18073" y="14988"/>
                    <a:pt x="18073" y="14988"/>
                  </a:cubicBezTo>
                  <a:cubicBezTo>
                    <a:pt x="18514" y="14547"/>
                    <a:pt x="18955" y="13665"/>
                    <a:pt x="18955" y="12784"/>
                  </a:cubicBezTo>
                  <a:lnTo>
                    <a:pt x="21600" y="12784"/>
                  </a:lnTo>
                  <a:close/>
                  <a:moveTo>
                    <a:pt x="10580" y="14106"/>
                  </a:moveTo>
                  <a:cubicBezTo>
                    <a:pt x="8816" y="14106"/>
                    <a:pt x="7494" y="12343"/>
                    <a:pt x="7494" y="10580"/>
                  </a:cubicBezTo>
                  <a:cubicBezTo>
                    <a:pt x="7494" y="8816"/>
                    <a:pt x="8816" y="7494"/>
                    <a:pt x="10580" y="7494"/>
                  </a:cubicBezTo>
                  <a:cubicBezTo>
                    <a:pt x="12343" y="7494"/>
                    <a:pt x="13665" y="8816"/>
                    <a:pt x="13665" y="10580"/>
                  </a:cubicBezTo>
                  <a:cubicBezTo>
                    <a:pt x="13665" y="12343"/>
                    <a:pt x="12343" y="14106"/>
                    <a:pt x="10580" y="14106"/>
                  </a:cubicBezTo>
                  <a:close/>
                </a:path>
              </a:pathLst>
            </a:custGeom>
            <a:solidFill>
              <a:srgbClr val="FFFFFF"/>
            </a:solidFill>
            <a:ln w="12700" cap="flat">
              <a:noFill/>
              <a:miter lim="400000"/>
            </a:ln>
            <a:effectLst/>
          </p:spPr>
          <p:txBody>
            <a:bodyPr wrap="square" lIns="45720" tIns="45720" rIns="45720" bIns="45720" numCol="1" anchor="t">
              <a:noAutofit/>
            </a:bodyPr>
            <a:lstStyle/>
            <a:p>
              <a:endParaRPr sz="900">
                <a:latin typeface="方正姚体" panose="02010601030101010101" pitchFamily="2" charset="-122"/>
                <a:ea typeface="方正姚体" panose="02010601030101010101" pitchFamily="2" charset="-122"/>
              </a:endParaRPr>
            </a:p>
          </p:txBody>
        </p:sp>
      </p:grpSp>
      <p:sp>
        <p:nvSpPr>
          <p:cNvPr id="77" name="文本框 76"/>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管理要素</a:t>
            </a:r>
          </a:p>
        </p:txBody>
      </p:sp>
      <p:sp>
        <p:nvSpPr>
          <p:cNvPr id="80" name="文本框 79"/>
          <p:cNvSpPr txBox="1"/>
          <p:nvPr/>
        </p:nvSpPr>
        <p:spPr>
          <a:xfrm>
            <a:off x="547915" y="4397312"/>
            <a:ext cx="2696974" cy="1507977"/>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sz="1600" dirty="0">
                <a:latin typeface="方正姚体" panose="02010601030101010101" pitchFamily="2" charset="-122"/>
                <a:ea typeface="方正姚体" panose="02010601030101010101" pitchFamily="2" charset="-122"/>
              </a:rPr>
              <a:t>销售流程化</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市场开发流程化</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市场推广流程化</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绩效考核培训流程化</a:t>
            </a:r>
            <a:endParaRPr lang="zh-CN" altLang="en-US" dirty="0">
              <a:latin typeface="方正姚体" panose="02010601030101010101" pitchFamily="2" charset="-122"/>
              <a:ea typeface="方正姚体" panose="02010601030101010101" pitchFamily="2" charset="-122"/>
            </a:endParaRPr>
          </a:p>
        </p:txBody>
      </p:sp>
      <p:sp>
        <p:nvSpPr>
          <p:cNvPr id="81" name="文本框 80"/>
          <p:cNvSpPr txBox="1"/>
          <p:nvPr/>
        </p:nvSpPr>
        <p:spPr>
          <a:xfrm>
            <a:off x="6942110" y="1363776"/>
            <a:ext cx="2391902" cy="2539093"/>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sz="1600" dirty="0">
                <a:latin typeface="方正姚体" panose="02010601030101010101" pitchFamily="2" charset="-122"/>
                <a:ea typeface="方正姚体" panose="02010601030101010101" pitchFamily="2" charset="-122"/>
              </a:rPr>
              <a:t>年终举行年度绩效考核总结会议</a:t>
            </a:r>
          </a:p>
          <a:p>
            <a:pPr algn="ctr"/>
            <a:r>
              <a:rPr lang="zh-CN" altLang="en-US" sz="1600" dirty="0">
                <a:latin typeface="方正姚体" panose="02010601030101010101" pitchFamily="2" charset="-122"/>
                <a:ea typeface="方正姚体" panose="02010601030101010101" pitchFamily="2" charset="-122"/>
              </a:rPr>
              <a:t>调动他们的积极性 建立他们的信心</a:t>
            </a:r>
          </a:p>
          <a:p>
            <a:pPr algn="ctr"/>
            <a:r>
              <a:rPr lang="zh-CN" altLang="en-US" sz="1600" dirty="0">
                <a:latin typeface="方正姚体" panose="02010601030101010101" pitchFamily="2" charset="-122"/>
                <a:ea typeface="方正姚体" panose="02010601030101010101" pitchFamily="2" charset="-122"/>
              </a:rPr>
              <a:t>定下年度关于团队成员职业发展的计划</a:t>
            </a:r>
          </a:p>
          <a:p>
            <a:pPr algn="ctr"/>
            <a:endParaRPr lang="zh-CN" altLang="en-US" dirty="0">
              <a:latin typeface="方正姚体" panose="02010601030101010101" pitchFamily="2" charset="-122"/>
              <a:ea typeface="方正姚体" panose="02010601030101010101" pitchFamily="2" charset="-122"/>
            </a:endParaRPr>
          </a:p>
        </p:txBody>
      </p:sp>
      <p:sp>
        <p:nvSpPr>
          <p:cNvPr id="82" name="文本框 81"/>
          <p:cNvSpPr txBox="1"/>
          <p:nvPr/>
        </p:nvSpPr>
        <p:spPr>
          <a:xfrm>
            <a:off x="2533530" y="2153942"/>
            <a:ext cx="2696974" cy="1431097"/>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sz="1600" dirty="0">
                <a:latin typeface="方正姚体" panose="02010601030101010101" pitchFamily="2" charset="-122"/>
                <a:ea typeface="方正姚体" panose="02010601030101010101" pitchFamily="2" charset="-122"/>
              </a:rPr>
              <a:t>    团队管理高层预定目标</a:t>
            </a:r>
          </a:p>
          <a:p>
            <a:pPr algn="ctr"/>
            <a:r>
              <a:rPr lang="zh-CN" altLang="en-US" sz="1600" dirty="0">
                <a:latin typeface="方正姚体" panose="02010601030101010101" pitchFamily="2" charset="-122"/>
                <a:ea typeface="方正姚体" panose="02010601030101010101" pitchFamily="2" charset="-122"/>
              </a:rPr>
              <a:t>由上下级一起考核目标完</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切忌相互指责</a:t>
            </a:r>
          </a:p>
          <a:p>
            <a:pPr algn="ctr"/>
            <a:endParaRPr lang="zh-CN" altLang="en-US" dirty="0">
              <a:latin typeface="方正姚体" panose="02010601030101010101" pitchFamily="2" charset="-122"/>
              <a:ea typeface="方正姚体" panose="02010601030101010101" pitchFamily="2" charset="-122"/>
            </a:endParaRPr>
          </a:p>
        </p:txBody>
      </p:sp>
      <p:sp>
        <p:nvSpPr>
          <p:cNvPr id="83" name="文本框 82"/>
          <p:cNvSpPr txBox="1"/>
          <p:nvPr/>
        </p:nvSpPr>
        <p:spPr>
          <a:xfrm>
            <a:off x="4725589" y="4263955"/>
            <a:ext cx="2696974" cy="1877309"/>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sz="1600" dirty="0">
                <a:latin typeface="方正姚体" panose="02010601030101010101" pitchFamily="2" charset="-122"/>
                <a:ea typeface="方正姚体" panose="02010601030101010101" pitchFamily="2" charset="-122"/>
              </a:rPr>
              <a:t>及时性</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可执行性</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针对性</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可接受性</a:t>
            </a:r>
            <a:endParaRPr lang="en-US" altLang="zh-CN" sz="1600" dirty="0">
              <a:latin typeface="方正姚体" panose="02010601030101010101" pitchFamily="2" charset="-122"/>
              <a:ea typeface="方正姚体" panose="02010601030101010101" pitchFamily="2" charset="-122"/>
            </a:endParaRPr>
          </a:p>
          <a:p>
            <a:pPr algn="ctr"/>
            <a:r>
              <a:rPr lang="zh-CN" altLang="en-US" sz="1600" dirty="0">
                <a:latin typeface="方正姚体" panose="02010601030101010101" pitchFamily="2" charset="-122"/>
                <a:ea typeface="方正姚体" panose="02010601030101010101" pitchFamily="2" charset="-122"/>
              </a:rPr>
              <a:t>业绩和效果的明显性</a:t>
            </a:r>
            <a:endParaRPr lang="zh-CN" altLang="en-US" dirty="0">
              <a:latin typeface="方正姚体" panose="02010601030101010101" pitchFamily="2" charset="-122"/>
              <a:ea typeface="方正姚体" panose="02010601030101010101" pitchFamily="2" charset="-122"/>
            </a:endParaRPr>
          </a:p>
        </p:txBody>
      </p:sp>
      <p:sp>
        <p:nvSpPr>
          <p:cNvPr id="84" name="文本框 83"/>
          <p:cNvSpPr txBox="1"/>
          <p:nvPr/>
        </p:nvSpPr>
        <p:spPr>
          <a:xfrm>
            <a:off x="8888526" y="4572548"/>
            <a:ext cx="3080689" cy="1431097"/>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sz="1600" dirty="0">
                <a:latin typeface="方正姚体" panose="02010601030101010101" pitchFamily="2" charset="-122"/>
                <a:ea typeface="方正姚体" panose="02010601030101010101" pitchFamily="2" charset="-122"/>
              </a:rPr>
              <a:t>引导团队成员形成正确的期望观</a:t>
            </a:r>
          </a:p>
          <a:p>
            <a:pPr algn="ctr"/>
            <a:r>
              <a:rPr lang="zh-CN" altLang="en-US" sz="1600" dirty="0">
                <a:latin typeface="方正姚体" panose="02010601030101010101" pitchFamily="2" charset="-122"/>
                <a:ea typeface="方正姚体" panose="02010601030101010101" pitchFamily="2" charset="-122"/>
              </a:rPr>
              <a:t>为团队成员实现期望指引方向和提供方法</a:t>
            </a:r>
          </a:p>
          <a:p>
            <a:pPr algn="ctr"/>
            <a:endParaRPr lang="zh-CN" altLang="en-US" dirty="0">
              <a:latin typeface="方正姚体" panose="02010601030101010101" pitchFamily="2" charset="-122"/>
              <a:ea typeface="方正姚体" panose="02010601030101010101" pitchFamily="2" charset="-122"/>
            </a:endParaRPr>
          </a:p>
        </p:txBody>
      </p:sp>
      <p:sp>
        <p:nvSpPr>
          <p:cNvPr id="67" name="文本框 66">
            <a:extLst>
              <a:ext uri="{FF2B5EF4-FFF2-40B4-BE49-F238E27FC236}">
                <a16:creationId xmlns:a16="http://schemas.microsoft.com/office/drawing/2014/main" id="{DD30D291-0CD1-4568-9832-D64617DEE5F4}"/>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anim calcmode="lin" valueType="num">
                                      <p:cBhvr>
                                        <p:cTn id="12" dur="1000" fill="hold"/>
                                        <p:tgtEl>
                                          <p:spTgt spid="28"/>
                                        </p:tgtEl>
                                        <p:attrNameLst>
                                          <p:attrName>ppt_x</p:attrName>
                                        </p:attrNameLst>
                                      </p:cBhvr>
                                      <p:tavLst>
                                        <p:tav tm="0">
                                          <p:val>
                                            <p:strVal val="#ppt_x"/>
                                          </p:val>
                                        </p:tav>
                                        <p:tav tm="100000">
                                          <p:val>
                                            <p:strVal val="#ppt_x"/>
                                          </p:val>
                                        </p:tav>
                                      </p:tavLst>
                                    </p:anim>
                                    <p:anim calcmode="lin" valueType="num">
                                      <p:cBhvr>
                                        <p:cTn id="13" dur="1000" fill="hold"/>
                                        <p:tgtEl>
                                          <p:spTgt spid="2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6500"/>
                            </p:stCondLst>
                            <p:childTnLst>
                              <p:par>
                                <p:cTn id="60" presetID="2" presetClass="entr" presetSubtype="4"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1+#ppt_h/2"/>
                                          </p:val>
                                        </p:tav>
                                        <p:tav tm="100000">
                                          <p:val>
                                            <p:strVal val="#ppt_y"/>
                                          </p:val>
                                        </p:tav>
                                      </p:tavLst>
                                    </p:anim>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fade">
                                      <p:cBhvr>
                                        <p:cTn id="71" dur="500"/>
                                        <p:tgtEl>
                                          <p:spTgt spid="8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par>
                          <p:cTn id="75" fill="hold">
                            <p:stCondLst>
                              <p:cond delay="8000"/>
                            </p:stCondLst>
                            <p:childTnLst>
                              <p:par>
                                <p:cTn id="76" presetID="2" presetClass="entr" presetSubtype="4"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ppt_x"/>
                                          </p:val>
                                        </p:tav>
                                        <p:tav tm="100000">
                                          <p:val>
                                            <p:strVal val="#ppt_x"/>
                                          </p:val>
                                        </p:tav>
                                      </p:tavLst>
                                    </p:anim>
                                    <p:anim calcmode="lin" valueType="num">
                                      <p:cBhvr additive="base">
                                        <p:cTn id="79" dur="500" fill="hold"/>
                                        <p:tgtEl>
                                          <p:spTgt spid="32"/>
                                        </p:tgtEl>
                                        <p:attrNameLst>
                                          <p:attrName>ppt_y</p:attrName>
                                        </p:attrNameLst>
                                      </p:cBhvr>
                                      <p:tavLst>
                                        <p:tav tm="0">
                                          <p:val>
                                            <p:strVal val="1+#ppt_h/2"/>
                                          </p:val>
                                        </p:tav>
                                        <p:tav tm="100000">
                                          <p:val>
                                            <p:strVal val="#ppt_y"/>
                                          </p:val>
                                        </p:tav>
                                      </p:tavLst>
                                    </p:anim>
                                  </p:childTnLst>
                                </p:cTn>
                              </p:par>
                            </p:childTnLst>
                          </p:cTn>
                        </p:par>
                        <p:par>
                          <p:cTn id="80" fill="hold">
                            <p:stCondLst>
                              <p:cond delay="8500"/>
                            </p:stCondLst>
                            <p:childTnLst>
                              <p:par>
                                <p:cTn id="81" presetID="10"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par>
                          <p:cTn id="84" fill="hold">
                            <p:stCondLst>
                              <p:cond delay="9000"/>
                            </p:stCondLst>
                            <p:childTnLst>
                              <p:par>
                                <p:cTn id="85" presetID="10" presetClass="entr" presetSubtype="0" fill="hold" grpId="0" nodeType="after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8" grpId="0" animBg="1"/>
      <p:bldP spid="29" grpId="0" animBg="1"/>
      <p:bldP spid="30" grpId="0" animBg="1"/>
      <p:bldP spid="31" grpId="0" animBg="1"/>
      <p:bldP spid="32" grpId="0" animBg="1"/>
      <p:bldP spid="43" grpId="0"/>
      <p:bldP spid="44" grpId="0"/>
      <p:bldP spid="45" grpId="0"/>
      <p:bldP spid="46" grpId="0"/>
      <p:bldP spid="47" grpId="0"/>
      <p:bldP spid="80" grpId="0"/>
      <p:bldP spid="81" grpId="0"/>
      <p:bldP spid="82" grpId="0"/>
      <p:bldP spid="83" grpId="0"/>
      <p:bldP spid="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薪资标准</a:t>
            </a:r>
          </a:p>
        </p:txBody>
      </p:sp>
      <p:graphicFrame>
        <p:nvGraphicFramePr>
          <p:cNvPr id="2" name="表格 1"/>
          <p:cNvGraphicFramePr>
            <a:graphicFrameLocks noGrp="1"/>
          </p:cNvGraphicFramePr>
          <p:nvPr/>
        </p:nvGraphicFramePr>
        <p:xfrm>
          <a:off x="1389725" y="2065589"/>
          <a:ext cx="9816982" cy="2648935"/>
        </p:xfrm>
        <a:graphic>
          <a:graphicData uri="http://schemas.openxmlformats.org/drawingml/2006/table">
            <a:tbl>
              <a:tblPr firstRow="1" firstCol="1" bandRow="1">
                <a:tableStyleId>{E8B1032C-EA38-4F05-BA0D-38AFFFC7BED3}</a:tableStyleId>
              </a:tblPr>
              <a:tblGrid>
                <a:gridCol w="1402257">
                  <a:extLst>
                    <a:ext uri="{9D8B030D-6E8A-4147-A177-3AD203B41FA5}">
                      <a16:colId xmlns:a16="http://schemas.microsoft.com/office/drawing/2014/main" val="20000"/>
                    </a:ext>
                  </a:extLst>
                </a:gridCol>
                <a:gridCol w="1402257">
                  <a:extLst>
                    <a:ext uri="{9D8B030D-6E8A-4147-A177-3AD203B41FA5}">
                      <a16:colId xmlns:a16="http://schemas.microsoft.com/office/drawing/2014/main" val="20001"/>
                    </a:ext>
                  </a:extLst>
                </a:gridCol>
                <a:gridCol w="1402257">
                  <a:extLst>
                    <a:ext uri="{9D8B030D-6E8A-4147-A177-3AD203B41FA5}">
                      <a16:colId xmlns:a16="http://schemas.microsoft.com/office/drawing/2014/main" val="20002"/>
                    </a:ext>
                  </a:extLst>
                </a:gridCol>
                <a:gridCol w="1402257">
                  <a:extLst>
                    <a:ext uri="{9D8B030D-6E8A-4147-A177-3AD203B41FA5}">
                      <a16:colId xmlns:a16="http://schemas.microsoft.com/office/drawing/2014/main" val="20003"/>
                    </a:ext>
                  </a:extLst>
                </a:gridCol>
                <a:gridCol w="1402257">
                  <a:extLst>
                    <a:ext uri="{9D8B030D-6E8A-4147-A177-3AD203B41FA5}">
                      <a16:colId xmlns:a16="http://schemas.microsoft.com/office/drawing/2014/main" val="20004"/>
                    </a:ext>
                  </a:extLst>
                </a:gridCol>
                <a:gridCol w="1402257">
                  <a:extLst>
                    <a:ext uri="{9D8B030D-6E8A-4147-A177-3AD203B41FA5}">
                      <a16:colId xmlns:a16="http://schemas.microsoft.com/office/drawing/2014/main" val="20005"/>
                    </a:ext>
                  </a:extLst>
                </a:gridCol>
                <a:gridCol w="1403440">
                  <a:extLst>
                    <a:ext uri="{9D8B030D-6E8A-4147-A177-3AD203B41FA5}">
                      <a16:colId xmlns:a16="http://schemas.microsoft.com/office/drawing/2014/main" val="20006"/>
                    </a:ext>
                  </a:extLst>
                </a:gridCol>
              </a:tblGrid>
              <a:tr h="796876">
                <a:tc gridSpan="7">
                  <a:txBody>
                    <a:bodyPr/>
                    <a:lstStyle/>
                    <a:p>
                      <a:pPr algn="ctr">
                        <a:lnSpc>
                          <a:spcPct val="150000"/>
                        </a:lnSpc>
                      </a:pPr>
                      <a:r>
                        <a:rPr lang="zh-CN" sz="2400" kern="0" dirty="0">
                          <a:effectLst/>
                        </a:rPr>
                        <a:t>月薪资总额</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796876">
                <a:tc gridSpan="3">
                  <a:txBody>
                    <a:bodyPr/>
                    <a:lstStyle/>
                    <a:p>
                      <a:pPr algn="ctr">
                        <a:lnSpc>
                          <a:spcPct val="150000"/>
                        </a:lnSpc>
                      </a:pPr>
                      <a:r>
                        <a:rPr lang="zh-CN" sz="2400" kern="0" dirty="0">
                          <a:effectLst/>
                        </a:rPr>
                        <a:t>固定工资</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gridSpan="4">
                  <a:txBody>
                    <a:bodyPr/>
                    <a:lstStyle/>
                    <a:p>
                      <a:pPr algn="ctr">
                        <a:lnSpc>
                          <a:spcPct val="150000"/>
                        </a:lnSpc>
                      </a:pPr>
                      <a:r>
                        <a:rPr lang="zh-CN" sz="2400" kern="0">
                          <a:effectLst/>
                        </a:rPr>
                        <a:t>浮动工资</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1055183">
                <a:tc>
                  <a:txBody>
                    <a:bodyPr/>
                    <a:lstStyle/>
                    <a:p>
                      <a:pPr algn="ctr">
                        <a:lnSpc>
                          <a:spcPct val="150000"/>
                        </a:lnSpc>
                      </a:pPr>
                      <a:r>
                        <a:rPr lang="zh-CN" sz="2400" kern="0">
                          <a:effectLst/>
                        </a:rPr>
                        <a:t>岗位工资</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a:effectLst/>
                        </a:rPr>
                        <a:t>工龄工资</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a:effectLst/>
                        </a:rPr>
                        <a:t>岗位津贴</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dirty="0">
                          <a:effectLst/>
                        </a:rPr>
                        <a:t>绩效工资</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a:effectLst/>
                        </a:rPr>
                        <a:t>效益工资</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a:effectLst/>
                        </a:rPr>
                        <a:t>全勤奖</a:t>
                      </a:r>
                      <a:endParaRPr lang="zh-CN" sz="1800" kern="10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2400" kern="0" dirty="0">
                          <a:effectLst/>
                        </a:rPr>
                        <a:t>奖金</a:t>
                      </a:r>
                      <a:endParaRPr lang="zh-CN" sz="1800" kern="100" dirty="0">
                        <a:effectLst/>
                        <a:latin typeface="方正姚体" panose="02010601030101010101" pitchFamily="2" charset="-122"/>
                        <a:ea typeface="方正姚体" panose="02010601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4" name="文本框 13">
            <a:extLst>
              <a:ext uri="{FF2B5EF4-FFF2-40B4-BE49-F238E27FC236}">
                <a16:creationId xmlns:a16="http://schemas.microsoft.com/office/drawing/2014/main" id="{AED5A150-A64C-4B30-B4E3-57FF4932B584}"/>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姚体" panose="02010601030101010101" pitchFamily="2" charset="-122"/>
                <a:ea typeface="方正姚体" panose="02010601030101010101" pitchFamily="2" charset="-122"/>
              </a:endParaRPr>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53" name="圆角矩形 2"/>
          <p:cNvSpPr/>
          <p:nvPr/>
        </p:nvSpPr>
        <p:spPr>
          <a:xfrm rot="2700000">
            <a:off x="4723374" y="2544816"/>
            <a:ext cx="2690180" cy="2690180"/>
          </a:xfrm>
          <a:prstGeom prst="round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方正姚体" panose="02010601030101010101" pitchFamily="2" charset="-122"/>
              <a:ea typeface="方正姚体" panose="02010601030101010101" pitchFamily="2" charset="-122"/>
            </a:endParaRPr>
          </a:p>
        </p:txBody>
      </p:sp>
      <p:sp>
        <p:nvSpPr>
          <p:cNvPr id="77" name="椭圆 76"/>
          <p:cNvSpPr/>
          <p:nvPr/>
        </p:nvSpPr>
        <p:spPr>
          <a:xfrm>
            <a:off x="6618807" y="4294300"/>
            <a:ext cx="914400" cy="914400"/>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方正姚体" panose="02010601030101010101" pitchFamily="2" charset="-122"/>
              <a:ea typeface="方正姚体" panose="02010601030101010101" pitchFamily="2" charset="-122"/>
            </a:endParaRPr>
          </a:p>
        </p:txBody>
      </p:sp>
      <p:sp>
        <p:nvSpPr>
          <p:cNvPr id="73" name="椭圆 72"/>
          <p:cNvSpPr/>
          <p:nvPr/>
        </p:nvSpPr>
        <p:spPr>
          <a:xfrm>
            <a:off x="4636203" y="2486684"/>
            <a:ext cx="914400" cy="914400"/>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方正姚体" panose="02010601030101010101" pitchFamily="2" charset="-122"/>
              <a:ea typeface="方正姚体" panose="02010601030101010101" pitchFamily="2" charset="-122"/>
            </a:endParaRPr>
          </a:p>
        </p:txBody>
      </p:sp>
      <p:sp>
        <p:nvSpPr>
          <p:cNvPr id="69" name="椭圆 68"/>
          <p:cNvSpPr/>
          <p:nvPr/>
        </p:nvSpPr>
        <p:spPr>
          <a:xfrm>
            <a:off x="6611937" y="2477479"/>
            <a:ext cx="914400" cy="914400"/>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方正姚体" panose="02010601030101010101" pitchFamily="2" charset="-122"/>
              <a:ea typeface="方正姚体" panose="02010601030101010101" pitchFamily="2" charset="-122"/>
            </a:endParaRPr>
          </a:p>
        </p:txBody>
      </p:sp>
      <p:sp>
        <p:nvSpPr>
          <p:cNvPr id="57" name="椭圆 56"/>
          <p:cNvSpPr/>
          <p:nvPr/>
        </p:nvSpPr>
        <p:spPr>
          <a:xfrm>
            <a:off x="4660449" y="4331736"/>
            <a:ext cx="914400" cy="914400"/>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方正姚体" panose="02010601030101010101" pitchFamily="2" charset="-122"/>
              <a:ea typeface="方正姚体" panose="02010601030101010101" pitchFamily="2" charset="-122"/>
            </a:endParaRPr>
          </a:p>
        </p:txBody>
      </p:sp>
      <p:grpSp>
        <p:nvGrpSpPr>
          <p:cNvPr id="3" name="组合 2"/>
          <p:cNvGrpSpPr/>
          <p:nvPr/>
        </p:nvGrpSpPr>
        <p:grpSpPr>
          <a:xfrm>
            <a:off x="7804979" y="1841006"/>
            <a:ext cx="3397254" cy="1453404"/>
            <a:chOff x="7804979" y="1841006"/>
            <a:chExt cx="3397254" cy="1453404"/>
          </a:xfrm>
        </p:grpSpPr>
        <p:sp>
          <p:nvSpPr>
            <p:cNvPr id="60" name="文本框 23"/>
            <p:cNvSpPr txBox="1"/>
            <p:nvPr/>
          </p:nvSpPr>
          <p:spPr>
            <a:xfrm>
              <a:off x="7812733" y="1841006"/>
              <a:ext cx="235200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latin typeface="方正姚体" panose="02010601030101010101" pitchFamily="2" charset="-122"/>
                  <a:ea typeface="方正姚体" panose="02010601030101010101" pitchFamily="2" charset="-122"/>
                </a:rPr>
                <a:t>先进奖</a:t>
              </a:r>
            </a:p>
          </p:txBody>
        </p:sp>
        <p:sp>
          <p:nvSpPr>
            <p:cNvPr id="61" name="文本框 24"/>
            <p:cNvSpPr txBox="1"/>
            <p:nvPr/>
          </p:nvSpPr>
          <p:spPr>
            <a:xfrm>
              <a:off x="7804979" y="2286505"/>
              <a:ext cx="3397254" cy="100790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每年由团队统一评出先进集体和个人，并按规定予以相应的奖励：先进部门奖金</a:t>
              </a:r>
              <a:r>
                <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3000</a:t>
              </a: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元；先进个人每人</a:t>
              </a:r>
              <a:r>
                <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1000</a:t>
              </a: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元 </a:t>
              </a:r>
              <a:endPar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grpSp>
      <p:sp>
        <p:nvSpPr>
          <p:cNvPr id="81" name="文本框 23"/>
          <p:cNvSpPr txBox="1"/>
          <p:nvPr/>
        </p:nvSpPr>
        <p:spPr>
          <a:xfrm>
            <a:off x="7812733" y="4326393"/>
            <a:ext cx="235200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75000"/>
                    <a:lumOff val="25000"/>
                  </a:schemeClr>
                </a:solidFill>
                <a:latin typeface="方正姚体" panose="02010601030101010101" pitchFamily="2" charset="-122"/>
                <a:ea typeface="方正姚体" panose="02010601030101010101" pitchFamily="2" charset="-122"/>
              </a:rPr>
              <a:t>年终奖</a:t>
            </a:r>
          </a:p>
        </p:txBody>
      </p:sp>
      <p:sp>
        <p:nvSpPr>
          <p:cNvPr id="82" name="文本框 24"/>
          <p:cNvSpPr txBox="1"/>
          <p:nvPr/>
        </p:nvSpPr>
        <p:spPr>
          <a:xfrm>
            <a:off x="7804979" y="4726503"/>
            <a:ext cx="3397254" cy="100790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根据团队的年度目标完成情况设置的奖励，是超出团队完成目标部分的奖励，是针对全体员工额外贡献的奖励和回报</a:t>
            </a:r>
            <a:endPar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sp>
        <p:nvSpPr>
          <p:cNvPr id="83" name="文本框 23"/>
          <p:cNvSpPr txBox="1"/>
          <p:nvPr/>
        </p:nvSpPr>
        <p:spPr>
          <a:xfrm>
            <a:off x="1919677" y="1841006"/>
            <a:ext cx="235200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dirty="0">
                <a:solidFill>
                  <a:schemeClr val="tx1">
                    <a:lumMod val="75000"/>
                    <a:lumOff val="25000"/>
                  </a:schemeClr>
                </a:solidFill>
                <a:latin typeface="方正姚体" panose="02010601030101010101" pitchFamily="2" charset="-122"/>
                <a:ea typeface="方正姚体" panose="02010601030101010101" pitchFamily="2" charset="-122"/>
              </a:rPr>
              <a:t>特殊贡献奖</a:t>
            </a:r>
          </a:p>
        </p:txBody>
      </p:sp>
      <p:sp>
        <p:nvSpPr>
          <p:cNvPr id="84" name="文本框 24"/>
          <p:cNvSpPr txBox="1"/>
          <p:nvPr/>
        </p:nvSpPr>
        <p:spPr>
          <a:xfrm>
            <a:off x="889718" y="2255679"/>
            <a:ext cx="3397254" cy="6847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由于员工个人的努力给团队带来较大贡献的一种特别嘉奖</a:t>
            </a:r>
            <a:endPar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sp>
        <p:nvSpPr>
          <p:cNvPr id="87" name="文本框 23"/>
          <p:cNvSpPr txBox="1"/>
          <p:nvPr/>
        </p:nvSpPr>
        <p:spPr>
          <a:xfrm>
            <a:off x="1919677" y="4345311"/>
            <a:ext cx="235200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dirty="0">
                <a:solidFill>
                  <a:schemeClr val="tx1">
                    <a:lumMod val="75000"/>
                    <a:lumOff val="25000"/>
                  </a:schemeClr>
                </a:solidFill>
                <a:latin typeface="方正姚体" panose="02010601030101010101" pitchFamily="2" charset="-122"/>
                <a:ea typeface="方正姚体" panose="02010601030101010101" pitchFamily="2" charset="-122"/>
              </a:rPr>
              <a:t>创新奖</a:t>
            </a:r>
          </a:p>
        </p:txBody>
      </p:sp>
      <p:sp>
        <p:nvSpPr>
          <p:cNvPr id="88" name="文本框 24"/>
          <p:cNvSpPr txBox="1"/>
          <p:nvPr/>
        </p:nvSpPr>
        <p:spPr>
          <a:xfrm>
            <a:off x="934695" y="4788936"/>
            <a:ext cx="3397254" cy="6847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r">
              <a:lnSpc>
                <a:spcPct val="150000"/>
              </a:lnSpc>
            </a:pPr>
            <a:r>
              <a:rPr lang="zh-CN" altLang="en-US"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rPr>
              <a:t>在工作中工作方式或方法的改进、产品创意等给团队带来一定现实的或潜在的效益</a:t>
            </a:r>
            <a:endParaRPr lang="en-US" altLang="zh-CN" sz="1400" dirty="0">
              <a:solidFill>
                <a:schemeClr val="bg1">
                  <a:lumMod val="50000"/>
                </a:schemeClr>
              </a:solidFill>
              <a:latin typeface="方正姚体" panose="02010601030101010101" pitchFamily="2" charset="-122"/>
              <a:ea typeface="方正姚体" panose="02010601030101010101" pitchFamily="2" charset="-122"/>
              <a:cs typeface="Calibri" panose="020F0502020204030204" pitchFamily="34" charset="0"/>
            </a:endParaRPr>
          </a:p>
        </p:txBody>
      </p:sp>
      <p:sp>
        <p:nvSpPr>
          <p:cNvPr id="39" name="文本框 38"/>
          <p:cNvSpPr txBox="1"/>
          <p:nvPr/>
        </p:nvSpPr>
        <p:spPr>
          <a:xfrm>
            <a:off x="5129383" y="300727"/>
            <a:ext cx="1933234" cy="430887"/>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华文行楷" panose="02010800040101010101" pitchFamily="2" charset="-122"/>
                <a:ea typeface="华文行楷" panose="02010800040101010101" pitchFamily="2" charset="-122"/>
              </a:rPr>
              <a:t>激励措施</a:t>
            </a:r>
          </a:p>
        </p:txBody>
      </p:sp>
      <p:pic>
        <p:nvPicPr>
          <p:cNvPr id="14" name="图形 13" descr="硬币"/>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3655" y="4494579"/>
            <a:ext cx="562961" cy="562961"/>
          </a:xfrm>
          <a:prstGeom prst="rect">
            <a:avLst/>
          </a:prstGeom>
        </p:spPr>
      </p:pic>
      <p:pic>
        <p:nvPicPr>
          <p:cNvPr id="18" name="图形 17" descr="菱形"/>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6659" y="4494579"/>
            <a:ext cx="625447" cy="625447"/>
          </a:xfrm>
          <a:prstGeom prst="rect">
            <a:avLst/>
          </a:prstGeom>
        </p:spPr>
      </p:pic>
      <p:pic>
        <p:nvPicPr>
          <p:cNvPr id="20" name="图形 19" descr="美元"/>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6785" y="2659249"/>
            <a:ext cx="579283" cy="579283"/>
          </a:xfrm>
          <a:prstGeom prst="rect">
            <a:avLst/>
          </a:prstGeom>
        </p:spPr>
      </p:pic>
      <p:pic>
        <p:nvPicPr>
          <p:cNvPr id="22" name="图形 21" descr="金条"/>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0614" y="2597390"/>
            <a:ext cx="664006" cy="664006"/>
          </a:xfrm>
          <a:prstGeom prst="rect">
            <a:avLst/>
          </a:prstGeom>
        </p:spPr>
      </p:pic>
      <p:sp>
        <p:nvSpPr>
          <p:cNvPr id="31" name="文本框 30">
            <a:extLst>
              <a:ext uri="{FF2B5EF4-FFF2-40B4-BE49-F238E27FC236}">
                <a16:creationId xmlns:a16="http://schemas.microsoft.com/office/drawing/2014/main" id="{2D7D745A-3A00-48D6-B5AC-4FF1092A97D0}"/>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创业团队</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in)">
                                      <p:cBhvr>
                                        <p:cTn id="7" dur="2000"/>
                                        <p:tgtEl>
                                          <p:spTgt spid="53"/>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1000"/>
                                        <p:tgtEl>
                                          <p:spTgt spid="73"/>
                                        </p:tgtEl>
                                      </p:cBhvr>
                                    </p:animEffect>
                                    <p:anim calcmode="lin" valueType="num">
                                      <p:cBhvr>
                                        <p:cTn id="17" dur="1000" fill="hold"/>
                                        <p:tgtEl>
                                          <p:spTgt spid="73"/>
                                        </p:tgtEl>
                                        <p:attrNameLst>
                                          <p:attrName>ppt_x</p:attrName>
                                        </p:attrNameLst>
                                      </p:cBhvr>
                                      <p:tavLst>
                                        <p:tav tm="0">
                                          <p:val>
                                            <p:strVal val="#ppt_x"/>
                                          </p:val>
                                        </p:tav>
                                        <p:tav tm="100000">
                                          <p:val>
                                            <p:strVal val="#ppt_x"/>
                                          </p:val>
                                        </p:tav>
                                      </p:tavLst>
                                    </p:anim>
                                    <p:anim calcmode="lin" valueType="num">
                                      <p:cBhvr>
                                        <p:cTn id="18" dur="1000" fill="hold"/>
                                        <p:tgtEl>
                                          <p:spTgt spid="7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1000"/>
                                        <p:tgtEl>
                                          <p:spTgt spid="83"/>
                                        </p:tgtEl>
                                      </p:cBhvr>
                                    </p:animEffect>
                                    <p:anim calcmode="lin" valueType="num">
                                      <p:cBhvr>
                                        <p:cTn id="22" dur="1000" fill="hold"/>
                                        <p:tgtEl>
                                          <p:spTgt spid="83"/>
                                        </p:tgtEl>
                                        <p:attrNameLst>
                                          <p:attrName>ppt_x</p:attrName>
                                        </p:attrNameLst>
                                      </p:cBhvr>
                                      <p:tavLst>
                                        <p:tav tm="0">
                                          <p:val>
                                            <p:strVal val="#ppt_x"/>
                                          </p:val>
                                        </p:tav>
                                        <p:tav tm="100000">
                                          <p:val>
                                            <p:strVal val="#ppt_x"/>
                                          </p:val>
                                        </p:tav>
                                      </p:tavLst>
                                    </p:anim>
                                    <p:anim calcmode="lin" valueType="num">
                                      <p:cBhvr>
                                        <p:cTn id="23" dur="1000" fill="hold"/>
                                        <p:tgtEl>
                                          <p:spTgt spid="8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1000"/>
                                        <p:tgtEl>
                                          <p:spTgt spid="84"/>
                                        </p:tgtEl>
                                      </p:cBhvr>
                                    </p:animEffect>
                                    <p:anim calcmode="lin" valueType="num">
                                      <p:cBhvr>
                                        <p:cTn id="27" dur="1000" fill="hold"/>
                                        <p:tgtEl>
                                          <p:spTgt spid="84"/>
                                        </p:tgtEl>
                                        <p:attrNameLst>
                                          <p:attrName>ppt_x</p:attrName>
                                        </p:attrNameLst>
                                      </p:cBhvr>
                                      <p:tavLst>
                                        <p:tav tm="0">
                                          <p:val>
                                            <p:strVal val="#ppt_x"/>
                                          </p:val>
                                        </p:tav>
                                        <p:tav tm="100000">
                                          <p:val>
                                            <p:strVal val="#ppt_x"/>
                                          </p:val>
                                        </p:tav>
                                      </p:tavLst>
                                    </p:anim>
                                    <p:anim calcmode="lin" valueType="num">
                                      <p:cBhvr>
                                        <p:cTn id="28" dur="1000" fill="hold"/>
                                        <p:tgtEl>
                                          <p:spTgt spid="84"/>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10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1000"/>
                                        <p:tgtEl>
                                          <p:spTgt spid="88"/>
                                        </p:tgtEl>
                                      </p:cBhvr>
                                    </p:animEffect>
                                    <p:anim calcmode="lin" valueType="num">
                                      <p:cBhvr>
                                        <p:cTn id="48" dur="1000" fill="hold"/>
                                        <p:tgtEl>
                                          <p:spTgt spid="88"/>
                                        </p:tgtEl>
                                        <p:attrNameLst>
                                          <p:attrName>ppt_x</p:attrName>
                                        </p:attrNameLst>
                                      </p:cBhvr>
                                      <p:tavLst>
                                        <p:tav tm="0">
                                          <p:val>
                                            <p:strVal val="#ppt_x"/>
                                          </p:val>
                                        </p:tav>
                                        <p:tav tm="100000">
                                          <p:val>
                                            <p:strVal val="#ppt_x"/>
                                          </p:val>
                                        </p:tav>
                                      </p:tavLst>
                                    </p:anim>
                                    <p:anim calcmode="lin" valueType="num">
                                      <p:cBhvr>
                                        <p:cTn id="49" dur="1000" fill="hold"/>
                                        <p:tgtEl>
                                          <p:spTgt spid="88"/>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1000"/>
                                        <p:tgtEl>
                                          <p:spTgt spid="69"/>
                                        </p:tgtEl>
                                      </p:cBhvr>
                                    </p:animEffect>
                                    <p:anim calcmode="lin" valueType="num">
                                      <p:cBhvr>
                                        <p:cTn id="59" dur="1000" fill="hold"/>
                                        <p:tgtEl>
                                          <p:spTgt spid="69"/>
                                        </p:tgtEl>
                                        <p:attrNameLst>
                                          <p:attrName>ppt_x</p:attrName>
                                        </p:attrNameLst>
                                      </p:cBhvr>
                                      <p:tavLst>
                                        <p:tav tm="0">
                                          <p:val>
                                            <p:strVal val="#ppt_x"/>
                                          </p:val>
                                        </p:tav>
                                        <p:tav tm="100000">
                                          <p:val>
                                            <p:strVal val="#ppt_x"/>
                                          </p:val>
                                        </p:tav>
                                      </p:tavLst>
                                    </p:anim>
                                    <p:anim calcmode="lin" valueType="num">
                                      <p:cBhvr>
                                        <p:cTn id="60" dur="1000" fill="hold"/>
                                        <p:tgtEl>
                                          <p:spTgt spid="6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anim calcmode="lin" valueType="num">
                                      <p:cBhvr>
                                        <p:cTn id="64" dur="1000" fill="hold"/>
                                        <p:tgtEl>
                                          <p:spTgt spid="3"/>
                                        </p:tgtEl>
                                        <p:attrNameLst>
                                          <p:attrName>ppt_x</p:attrName>
                                        </p:attrNameLst>
                                      </p:cBhvr>
                                      <p:tavLst>
                                        <p:tav tm="0">
                                          <p:val>
                                            <p:strVal val="#ppt_x"/>
                                          </p:val>
                                        </p:tav>
                                        <p:tav tm="100000">
                                          <p:val>
                                            <p:strVal val="#ppt_x"/>
                                          </p:val>
                                        </p:tav>
                                      </p:tavLst>
                                    </p:anim>
                                    <p:anim calcmode="lin" valueType="num">
                                      <p:cBhvr>
                                        <p:cTn id="65" dur="1000" fill="hold"/>
                                        <p:tgtEl>
                                          <p:spTgt spid="3"/>
                                        </p:tgtEl>
                                        <p:attrNameLst>
                                          <p:attrName>ppt_y</p:attrName>
                                        </p:attrNameLst>
                                      </p:cBhvr>
                                      <p:tavLst>
                                        <p:tav tm="0">
                                          <p:val>
                                            <p:strVal val="#ppt_y+.1"/>
                                          </p:val>
                                        </p:tav>
                                        <p:tav tm="100000">
                                          <p:val>
                                            <p:strVal val="#ppt_y"/>
                                          </p:val>
                                        </p:tav>
                                      </p:tavLst>
                                    </p:anim>
                                  </p:childTnLst>
                                </p:cTn>
                              </p:par>
                            </p:childTnLst>
                          </p:cTn>
                        </p:par>
                        <p:par>
                          <p:cTn id="66" fill="hold">
                            <p:stCondLst>
                              <p:cond delay="5000"/>
                            </p:stCondLst>
                            <p:childTnLst>
                              <p:par>
                                <p:cTn id="67" presetID="42" presetClass="entr" presetSubtype="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anim calcmode="lin" valueType="num">
                                      <p:cBhvr>
                                        <p:cTn id="75" dur="1000" fill="hold"/>
                                        <p:tgtEl>
                                          <p:spTgt spid="77"/>
                                        </p:tgtEl>
                                        <p:attrNameLst>
                                          <p:attrName>ppt_x</p:attrName>
                                        </p:attrNameLst>
                                      </p:cBhvr>
                                      <p:tavLst>
                                        <p:tav tm="0">
                                          <p:val>
                                            <p:strVal val="#ppt_x"/>
                                          </p:val>
                                        </p:tav>
                                        <p:tav tm="100000">
                                          <p:val>
                                            <p:strVal val="#ppt_x"/>
                                          </p:val>
                                        </p:tav>
                                      </p:tavLst>
                                    </p:anim>
                                    <p:anim calcmode="lin" valueType="num">
                                      <p:cBhvr>
                                        <p:cTn id="76" dur="1000" fill="hold"/>
                                        <p:tgtEl>
                                          <p:spTgt spid="7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1000"/>
                                        <p:tgtEl>
                                          <p:spTgt spid="81"/>
                                        </p:tgtEl>
                                      </p:cBhvr>
                                    </p:animEffect>
                                    <p:anim calcmode="lin" valueType="num">
                                      <p:cBhvr>
                                        <p:cTn id="80" dur="1000" fill="hold"/>
                                        <p:tgtEl>
                                          <p:spTgt spid="81"/>
                                        </p:tgtEl>
                                        <p:attrNameLst>
                                          <p:attrName>ppt_x</p:attrName>
                                        </p:attrNameLst>
                                      </p:cBhvr>
                                      <p:tavLst>
                                        <p:tav tm="0">
                                          <p:val>
                                            <p:strVal val="#ppt_x"/>
                                          </p:val>
                                        </p:tav>
                                        <p:tav tm="100000">
                                          <p:val>
                                            <p:strVal val="#ppt_x"/>
                                          </p:val>
                                        </p:tav>
                                      </p:tavLst>
                                    </p:anim>
                                    <p:anim calcmode="lin" valueType="num">
                                      <p:cBhvr>
                                        <p:cTn id="81" dur="1000" fill="hold"/>
                                        <p:tgtEl>
                                          <p:spTgt spid="8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1000"/>
                                        <p:tgtEl>
                                          <p:spTgt spid="82"/>
                                        </p:tgtEl>
                                      </p:cBhvr>
                                    </p:animEffect>
                                    <p:anim calcmode="lin" valueType="num">
                                      <p:cBhvr>
                                        <p:cTn id="85" dur="1000" fill="hold"/>
                                        <p:tgtEl>
                                          <p:spTgt spid="82"/>
                                        </p:tgtEl>
                                        <p:attrNameLst>
                                          <p:attrName>ppt_x</p:attrName>
                                        </p:attrNameLst>
                                      </p:cBhvr>
                                      <p:tavLst>
                                        <p:tav tm="0">
                                          <p:val>
                                            <p:strVal val="#ppt_x"/>
                                          </p:val>
                                        </p:tav>
                                        <p:tav tm="100000">
                                          <p:val>
                                            <p:strVal val="#ppt_x"/>
                                          </p:val>
                                        </p:tav>
                                      </p:tavLst>
                                    </p:anim>
                                    <p:anim calcmode="lin" valueType="num">
                                      <p:cBhvr>
                                        <p:cTn id="8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7" grpId="0" animBg="1"/>
      <p:bldP spid="73" grpId="0" animBg="1"/>
      <p:bldP spid="69" grpId="0" animBg="1"/>
      <p:bldP spid="57" grpId="0" animBg="1"/>
      <p:bldP spid="81" grpId="0"/>
      <p:bldP spid="82" grpId="0"/>
      <p:bldP spid="83" grpId="0"/>
      <p:bldP spid="84" grpId="0"/>
      <p:bldP spid="87" grpId="0"/>
      <p:bldP spid="8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p:cNvSpPr/>
          <p:nvPr/>
        </p:nvSpPr>
        <p:spPr>
          <a:xfrm>
            <a:off x="5052060" y="2049742"/>
            <a:ext cx="2086046" cy="565151"/>
          </a:xfrm>
          <a:prstGeom prst="roundRect">
            <a:avLst>
              <a:gd name="adj" fmla="val 50000"/>
            </a:avLst>
          </a:prstGeom>
          <a:solidFill>
            <a:srgbClr val="CB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02130" y="2344306"/>
            <a:ext cx="3069030" cy="4138323"/>
            <a:chOff x="-1202130" y="2344306"/>
            <a:chExt cx="3069030" cy="4138323"/>
          </a:xfrm>
        </p:grpSpPr>
        <p:sp>
          <p:nvSpPr>
            <p:cNvPr id="59" name="直角三角形 58"/>
            <p:cNvSpPr/>
            <p:nvPr/>
          </p:nvSpPr>
          <p:spPr>
            <a:xfrm rot="13500000">
              <a:off x="-939325" y="2588782"/>
              <a:ext cx="1878649" cy="1878649"/>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rot="13500000">
              <a:off x="-1202130" y="2344306"/>
              <a:ext cx="2373087" cy="2373087"/>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1200557" y="4026053"/>
              <a:ext cx="2343056" cy="2343056"/>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1038" y="5283321"/>
              <a:ext cx="1185862" cy="1199308"/>
            </a:xfrm>
            <a:prstGeom prst="line">
              <a:avLst/>
            </a:prstGeom>
            <a:ln w="28575">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10323120" y="344056"/>
            <a:ext cx="3069030" cy="4138323"/>
            <a:chOff x="-1202130" y="2344306"/>
            <a:chExt cx="3069030" cy="4138323"/>
          </a:xfrm>
        </p:grpSpPr>
        <p:sp>
          <p:nvSpPr>
            <p:cNvPr id="62" name="直角三角形 61"/>
            <p:cNvSpPr/>
            <p:nvPr/>
          </p:nvSpPr>
          <p:spPr>
            <a:xfrm rot="13500000">
              <a:off x="-939325" y="2588782"/>
              <a:ext cx="1878649" cy="1878649"/>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a:off x="-1202130" y="2344306"/>
              <a:ext cx="2373087" cy="2373087"/>
            </a:xfrm>
            <a:prstGeom prst="rtTriangle">
              <a:avLst/>
            </a:prstGeom>
            <a:noFill/>
            <a:ln w="28575">
              <a:solidFill>
                <a:srgbClr val="FAE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3500000">
              <a:off x="-1200557" y="4026053"/>
              <a:ext cx="2343056" cy="2343056"/>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681038" y="5283321"/>
              <a:ext cx="1185862" cy="1199308"/>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3769701" y="2967720"/>
            <a:ext cx="4860243" cy="922020"/>
          </a:xfrm>
          <a:prstGeom prst="rect">
            <a:avLst/>
          </a:prstGeom>
          <a:noFill/>
        </p:spPr>
        <p:txBody>
          <a:bodyPr wrap="square" rtlCol="0">
            <a:spAutoFit/>
          </a:bodyPr>
          <a:lstStyle/>
          <a:p>
            <a:pPr algn="dist"/>
            <a:r>
              <a:rPr lang="zh-CN" altLang="en-US" sz="5400" dirty="0">
                <a:solidFill>
                  <a:schemeClr val="tx1">
                    <a:lumMod val="65000"/>
                    <a:lumOff val="35000"/>
                  </a:schemeClr>
                </a:solidFill>
                <a:latin typeface="微软雅黑" panose="020B0503020204020204" charset="-122"/>
                <a:ea typeface="微软雅黑" panose="020B0503020204020204" charset="-122"/>
              </a:rPr>
              <a:t>财务分析</a:t>
            </a:r>
          </a:p>
        </p:txBody>
      </p:sp>
      <p:sp>
        <p:nvSpPr>
          <p:cNvPr id="67" name="矩形: 圆角 66"/>
          <p:cNvSpPr/>
          <p:nvPr/>
        </p:nvSpPr>
        <p:spPr>
          <a:xfrm>
            <a:off x="5137150" y="2049144"/>
            <a:ext cx="2086046" cy="565151"/>
          </a:xfrm>
          <a:prstGeom prst="roundRect">
            <a:avLst>
              <a:gd name="adj" fmla="val 5000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5323680" y="2116575"/>
            <a:ext cx="1712913" cy="429895"/>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第六部分</a:t>
            </a:r>
          </a:p>
        </p:txBody>
      </p:sp>
      <p:sp>
        <p:nvSpPr>
          <p:cNvPr id="70" name="矩形 69"/>
          <p:cNvSpPr/>
          <p:nvPr/>
        </p:nvSpPr>
        <p:spPr>
          <a:xfrm>
            <a:off x="2229404" y="3987531"/>
            <a:ext cx="7727935" cy="792781"/>
          </a:xfrm>
          <a:prstGeom prst="rect">
            <a:avLst/>
          </a:prstGeom>
        </p:spPr>
        <p:txBody>
          <a:bodyPr wrap="square">
            <a:spAutoFit/>
          </a:bodyPr>
          <a:lstStyle/>
          <a:p>
            <a:pPr algn="ctr">
              <a:lnSpc>
                <a:spcPct val="150000"/>
              </a:lnSpc>
            </a:pPr>
            <a:r>
              <a:rPr lang="en-US" altLang="zh-CN" sz="1600" i="1" dirty="0">
                <a:solidFill>
                  <a:schemeClr val="bg1">
                    <a:lumMod val="75000"/>
                  </a:schemeClr>
                </a:solidFill>
                <a:ea typeface="汉仪合龙行书W" panose="00020600040101010101" pitchFamily="18" charset="-122"/>
              </a:rPr>
              <a:t>Distant Time by Rabindranath. I know not from what distant time thou art ever coming nearer to meet me. I know not from what distant time. </a:t>
            </a:r>
          </a:p>
        </p:txBody>
      </p:sp>
      <p:grpSp>
        <p:nvGrpSpPr>
          <p:cNvPr id="74" name="组合 73"/>
          <p:cNvGrpSpPr/>
          <p:nvPr/>
        </p:nvGrpSpPr>
        <p:grpSpPr>
          <a:xfrm>
            <a:off x="5182016" y="5088157"/>
            <a:ext cx="1768536" cy="122622"/>
            <a:chOff x="5055016" y="4999257"/>
            <a:chExt cx="1768536" cy="122622"/>
          </a:xfrm>
        </p:grpSpPr>
        <p:sp>
          <p:nvSpPr>
            <p:cNvPr id="26" name="矩形: 圆角 25"/>
            <p:cNvSpPr/>
            <p:nvPr/>
          </p:nvSpPr>
          <p:spPr>
            <a:xfrm rot="2700000">
              <a:off x="5055016" y="4999257"/>
              <a:ext cx="122619" cy="122619"/>
            </a:xfrm>
            <a:prstGeom prst="roundRect">
              <a:avLst/>
            </a:prstGeom>
            <a:no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2700000">
              <a:off x="5603655" y="4999258"/>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rot="2700000">
              <a:off x="6152294" y="4999259"/>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p:nvSpPr>
          <p:spPr>
            <a:xfrm rot="2700000">
              <a:off x="6700933" y="4999260"/>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a:xfrm>
            <a:off x="6917690" y="3319780"/>
            <a:ext cx="2851150" cy="236855"/>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6644640" y="3106420"/>
            <a:ext cx="1193165" cy="2457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151975" y="1847306"/>
            <a:ext cx="1826935" cy="416015"/>
          </a:xfrm>
          <a:prstGeom prst="rect">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3"/>
          <p:cNvSpPr txBox="1"/>
          <p:nvPr/>
        </p:nvSpPr>
        <p:spPr>
          <a:xfrm>
            <a:off x="2176649" y="1885394"/>
            <a:ext cx="1772128" cy="3524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700" dirty="0">
                <a:solidFill>
                  <a:schemeClr val="bg1"/>
                </a:solidFill>
                <a:latin typeface="汉仪中宋S" panose="00020600040101010101" pitchFamily="18" charset="-122"/>
                <a:ea typeface="汉仪中宋S" panose="00020600040101010101" pitchFamily="18" charset="-122"/>
              </a:rPr>
              <a:t>项目注册情况</a:t>
            </a:r>
          </a:p>
        </p:txBody>
      </p:sp>
      <p:sp>
        <p:nvSpPr>
          <p:cNvPr id="21" name="文本框 24"/>
          <p:cNvSpPr txBox="1"/>
          <p:nvPr/>
        </p:nvSpPr>
        <p:spPr>
          <a:xfrm>
            <a:off x="1561504" y="2608680"/>
            <a:ext cx="3373610" cy="106045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公司成⽴之初，注册资本预计为 350 万，由公司创业团队与外部投资者一次性出资完成。公司的法人代表为本组组长。</a:t>
            </a:r>
          </a:p>
        </p:txBody>
      </p:sp>
      <p:sp>
        <p:nvSpPr>
          <p:cNvPr id="22" name="矩形 21"/>
          <p:cNvSpPr/>
          <p:nvPr/>
        </p:nvSpPr>
        <p:spPr>
          <a:xfrm>
            <a:off x="6893257" y="1847306"/>
            <a:ext cx="1826935" cy="416015"/>
          </a:xfrm>
          <a:prstGeom prst="rect">
            <a:avLst/>
          </a:prstGeom>
          <a:solidFill>
            <a:srgbClr val="FEB6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3"/>
          <p:cNvSpPr txBox="1"/>
          <p:nvPr/>
        </p:nvSpPr>
        <p:spPr>
          <a:xfrm>
            <a:off x="6917931" y="1885394"/>
            <a:ext cx="1772128" cy="3524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700" dirty="0">
                <a:solidFill>
                  <a:schemeClr val="bg1"/>
                </a:solidFill>
                <a:latin typeface="汉仪中宋S" panose="00020600040101010101" pitchFamily="18" charset="-122"/>
                <a:ea typeface="汉仪中宋S" panose="00020600040101010101" pitchFamily="18" charset="-122"/>
              </a:rPr>
              <a:t>目前资本结构</a:t>
            </a:r>
          </a:p>
        </p:txBody>
      </p:sp>
      <p:sp>
        <p:nvSpPr>
          <p:cNvPr id="27" name="文本框 24"/>
          <p:cNvSpPr txBox="1"/>
          <p:nvPr/>
        </p:nvSpPr>
        <p:spPr>
          <a:xfrm>
            <a:off x="6226849" y="2464079"/>
            <a:ext cx="3373610" cy="203009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buClrTx/>
              <a:buSzTx/>
              <a:buFontTx/>
            </a:pPr>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初始注册资本由团队成员与外部投资者一次性出资完成。其中，团队成员自筹资金 150 万元，吸引风险投资200万元，拟入几家风险投资商共同入股。</a:t>
            </a:r>
          </a:p>
          <a:p>
            <a:pPr algn="l">
              <a:lnSpc>
                <a:spcPct val="150000"/>
              </a:lnSpc>
              <a:buClrTx/>
              <a:buSzTx/>
              <a:buFontTx/>
            </a:pPr>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股东持股比例：项目负责人50%， 营销总监10%，财务总监10%，市场推广总监 技术总监10%，设计总监10%。</a:t>
            </a:r>
          </a:p>
        </p:txBody>
      </p:sp>
      <p:cxnSp>
        <p:nvCxnSpPr>
          <p:cNvPr id="31" name="直接连接符 30"/>
          <p:cNvCxnSpPr/>
          <p:nvPr/>
        </p:nvCxnSpPr>
        <p:spPr>
          <a:xfrm flipH="1">
            <a:off x="5497195" y="1616075"/>
            <a:ext cx="9525" cy="3716020"/>
          </a:xfrm>
          <a:prstGeom prst="line">
            <a:avLst/>
          </a:prstGeom>
          <a:ln w="12700">
            <a:solidFill>
              <a:srgbClr val="8AC6D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839960" y="3457575"/>
            <a:ext cx="792480" cy="27559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前期融资</a:t>
            </a:r>
            <a:endParaRPr lang="zh-CN" altLang="en-US"/>
          </a:p>
        </p:txBody>
      </p:sp>
      <p:sp>
        <p:nvSpPr>
          <p:cNvPr id="24" name="文本框 23">
            <a:extLst>
              <a:ext uri="{FF2B5EF4-FFF2-40B4-BE49-F238E27FC236}">
                <a16:creationId xmlns:a16="http://schemas.microsoft.com/office/drawing/2014/main" id="{FD4D8C6B-CDD2-4A08-B0B4-1DF2376D9DC6}"/>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财务分析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500"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965065" y="683895"/>
            <a:ext cx="2406015" cy="429895"/>
          </a:xfrm>
          <a:prstGeom prst="rect">
            <a:avLst/>
          </a:prstGeom>
          <a:noFill/>
        </p:spPr>
        <p:txBody>
          <a:bodyPr wrap="square" rtlCol="0">
            <a:spAutoFit/>
          </a:bodyPr>
          <a:lstStyle/>
          <a:p>
            <a:pPr algn="ctr"/>
            <a:r>
              <a:rPr lang="zh-CN" altLang="en-US" sz="2200" dirty="0">
                <a:solidFill>
                  <a:schemeClr val="tx1">
                    <a:lumMod val="65000"/>
                    <a:lumOff val="35000"/>
                  </a:schemeClr>
                </a:solidFill>
                <a:latin typeface="汉仪中宋简" panose="02010609000101010101" pitchFamily="49" charset="-122"/>
                <a:ea typeface="汉仪中宋简" panose="02010609000101010101" pitchFamily="49" charset="-122"/>
              </a:rPr>
              <a:t>中长期融资方案</a:t>
            </a:r>
          </a:p>
        </p:txBody>
      </p:sp>
      <p:sp>
        <p:nvSpPr>
          <p:cNvPr id="17" name="圆角矩形 10"/>
          <p:cNvSpPr/>
          <p:nvPr/>
        </p:nvSpPr>
        <p:spPr>
          <a:xfrm>
            <a:off x="990332" y="2027394"/>
            <a:ext cx="2095500" cy="3276600"/>
          </a:xfrm>
          <a:prstGeom prst="roundRect">
            <a:avLst>
              <a:gd name="adj" fmla="val 894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8284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609" y="3805523"/>
            <a:ext cx="1772128" cy="33718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银行贷款</a:t>
            </a:r>
          </a:p>
        </p:txBody>
      </p:sp>
      <p:sp>
        <p:nvSpPr>
          <p:cNvPr id="20" name="文本框 19"/>
          <p:cNvSpPr txBox="1"/>
          <p:nvPr/>
        </p:nvSpPr>
        <p:spPr>
          <a:xfrm>
            <a:off x="898525" y="4142740"/>
            <a:ext cx="2265045" cy="1198880"/>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ctr"/>
            <a:r>
              <a:rPr lang="zh-CN" altLang="en-US" dirty="0">
                <a:latin typeface="微软雅黑" panose="020B0503020204020204" charset="-122"/>
                <a:ea typeface="微软雅黑" panose="020B0503020204020204" charset="-122"/>
              </a:rPr>
              <a:t>公司将会根据具体投资需求向银行借贷，通过长期贷款和短期贷款相结合的方法，将范围控制在预期可偿还范围内。</a:t>
            </a:r>
          </a:p>
        </p:txBody>
      </p:sp>
      <p:sp>
        <p:nvSpPr>
          <p:cNvPr id="21" name="文本框 20"/>
          <p:cNvSpPr txBox="1"/>
          <p:nvPr/>
        </p:nvSpPr>
        <p:spPr>
          <a:xfrm>
            <a:off x="11297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01</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22" name="文本框 21"/>
          <p:cNvSpPr txBox="1"/>
          <p:nvPr/>
        </p:nvSpPr>
        <p:spPr>
          <a:xfrm>
            <a:off x="1472875" y="5456194"/>
            <a:ext cx="1085850" cy="261610"/>
          </a:xfrm>
          <a:prstGeom prst="rect">
            <a:avLst/>
          </a:prstGeom>
          <a:noFill/>
        </p:spPr>
        <p:txBody>
          <a:bodyPr wrap="square" rtlCol="0">
            <a:spAutoFit/>
          </a:bodyPr>
          <a:lstStyle/>
          <a:p>
            <a:pPr algn="ctr"/>
            <a:r>
              <a:rPr lang="zh-CN" altLang="en-US" sz="1100" dirty="0">
                <a:solidFill>
                  <a:srgbClr val="8AC6D1"/>
                </a:solidFill>
              </a:rPr>
              <a:t>◇◆◆◆</a:t>
            </a:r>
          </a:p>
        </p:txBody>
      </p:sp>
      <p:sp>
        <p:nvSpPr>
          <p:cNvPr id="24" name="圆角矩形 24"/>
          <p:cNvSpPr/>
          <p:nvPr/>
        </p:nvSpPr>
        <p:spPr>
          <a:xfrm>
            <a:off x="3695432" y="2027394"/>
            <a:ext cx="2095500" cy="3276600"/>
          </a:xfrm>
          <a:prstGeom prst="roundRect">
            <a:avLst>
              <a:gd name="adj" fmla="val 8940"/>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5"/>
          <p:cNvSpPr/>
          <p:nvPr/>
        </p:nvSpPr>
        <p:spPr>
          <a:xfrm>
            <a:off x="35335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822709" y="3805523"/>
            <a:ext cx="1772128" cy="33718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创新基金</a:t>
            </a:r>
          </a:p>
        </p:txBody>
      </p:sp>
      <p:sp>
        <p:nvSpPr>
          <p:cNvPr id="27" name="文本框 26"/>
          <p:cNvSpPr txBox="1"/>
          <p:nvPr/>
        </p:nvSpPr>
        <p:spPr>
          <a:xfrm>
            <a:off x="3632835" y="4298315"/>
            <a:ext cx="2301240" cy="64516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dirty="0">
                <a:latin typeface="微软雅黑" panose="020B0503020204020204" charset="-122"/>
                <a:ea typeface="微软雅黑" panose="020B0503020204020204" charset="-122"/>
              </a:rPr>
              <a:t>本公司属于科技型小企业，可以申请中央政府的专项基金。</a:t>
            </a:r>
          </a:p>
        </p:txBody>
      </p:sp>
      <p:sp>
        <p:nvSpPr>
          <p:cNvPr id="28" name="文本框 27"/>
          <p:cNvSpPr txBox="1"/>
          <p:nvPr/>
        </p:nvSpPr>
        <p:spPr>
          <a:xfrm>
            <a:off x="38348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02</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29" name="文本框 28"/>
          <p:cNvSpPr txBox="1"/>
          <p:nvPr/>
        </p:nvSpPr>
        <p:spPr>
          <a:xfrm>
            <a:off x="4190675" y="5456194"/>
            <a:ext cx="1085850" cy="261610"/>
          </a:xfrm>
          <a:prstGeom prst="rect">
            <a:avLst/>
          </a:prstGeom>
          <a:noFill/>
        </p:spPr>
        <p:txBody>
          <a:bodyPr wrap="square" rtlCol="0">
            <a:spAutoFit/>
          </a:bodyPr>
          <a:lstStyle/>
          <a:p>
            <a:pPr algn="ctr"/>
            <a:r>
              <a:rPr lang="zh-CN" altLang="en-US" sz="1100" dirty="0">
                <a:solidFill>
                  <a:srgbClr val="FEB6B9"/>
                </a:solidFill>
              </a:rPr>
              <a:t>◆◇◆◆</a:t>
            </a:r>
          </a:p>
        </p:txBody>
      </p:sp>
      <p:sp>
        <p:nvSpPr>
          <p:cNvPr id="31" name="圆角矩形 31"/>
          <p:cNvSpPr/>
          <p:nvPr/>
        </p:nvSpPr>
        <p:spPr>
          <a:xfrm>
            <a:off x="6362432" y="2027394"/>
            <a:ext cx="2095500" cy="3276600"/>
          </a:xfrm>
          <a:prstGeom prst="roundRect">
            <a:avLst>
              <a:gd name="adj" fmla="val 8940"/>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2"/>
          <p:cNvSpPr/>
          <p:nvPr/>
        </p:nvSpPr>
        <p:spPr>
          <a:xfrm>
            <a:off x="62005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489709" y="3805523"/>
            <a:ext cx="1772128" cy="33718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新一轮风险投资</a:t>
            </a:r>
          </a:p>
        </p:txBody>
      </p:sp>
      <p:sp>
        <p:nvSpPr>
          <p:cNvPr id="34" name="文本框 33"/>
          <p:cNvSpPr txBox="1"/>
          <p:nvPr/>
        </p:nvSpPr>
        <p:spPr>
          <a:xfrm>
            <a:off x="6246495" y="4159885"/>
            <a:ext cx="2346960" cy="92202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dirty="0">
                <a:latin typeface="微软雅黑" panose="020B0503020204020204" charset="-122"/>
                <a:ea typeface="微软雅黑" panose="020B0503020204020204" charset="-122"/>
              </a:rPr>
              <a:t>公司在遇到资金周转不周的情况时，如银行借贷不太顺利，可以考虑进行新一轮的风险投资。</a:t>
            </a:r>
          </a:p>
        </p:txBody>
      </p:sp>
      <p:sp>
        <p:nvSpPr>
          <p:cNvPr id="35" name="文本框 34"/>
          <p:cNvSpPr txBox="1"/>
          <p:nvPr/>
        </p:nvSpPr>
        <p:spPr>
          <a:xfrm>
            <a:off x="65018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03</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36" name="文本框 35"/>
          <p:cNvSpPr txBox="1"/>
          <p:nvPr/>
        </p:nvSpPr>
        <p:spPr>
          <a:xfrm>
            <a:off x="6844975" y="5456194"/>
            <a:ext cx="1085850" cy="261610"/>
          </a:xfrm>
          <a:prstGeom prst="rect">
            <a:avLst/>
          </a:prstGeom>
          <a:noFill/>
        </p:spPr>
        <p:txBody>
          <a:bodyPr wrap="square" rtlCol="0">
            <a:spAutoFit/>
          </a:bodyPr>
          <a:lstStyle/>
          <a:p>
            <a:pPr algn="ctr"/>
            <a:r>
              <a:rPr lang="zh-CN" altLang="en-US" sz="1100" dirty="0">
                <a:solidFill>
                  <a:srgbClr val="BBDED7"/>
                </a:solidFill>
              </a:rPr>
              <a:t>◆◆◇◆</a:t>
            </a:r>
          </a:p>
        </p:txBody>
      </p:sp>
      <p:sp>
        <p:nvSpPr>
          <p:cNvPr id="38" name="圆角矩形 38"/>
          <p:cNvSpPr/>
          <p:nvPr/>
        </p:nvSpPr>
        <p:spPr>
          <a:xfrm>
            <a:off x="9048482" y="2027394"/>
            <a:ext cx="2095500" cy="3276600"/>
          </a:xfrm>
          <a:prstGeom prst="roundRect">
            <a:avLst>
              <a:gd name="adj" fmla="val 8940"/>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9"/>
          <p:cNvSpPr/>
          <p:nvPr/>
        </p:nvSpPr>
        <p:spPr>
          <a:xfrm>
            <a:off x="888655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175759" y="3805523"/>
            <a:ext cx="1772128" cy="33718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上市融资</a:t>
            </a:r>
          </a:p>
        </p:txBody>
      </p:sp>
      <p:sp>
        <p:nvSpPr>
          <p:cNvPr id="41" name="文本框 40"/>
          <p:cNvSpPr txBox="1"/>
          <p:nvPr/>
        </p:nvSpPr>
        <p:spPr>
          <a:xfrm>
            <a:off x="9029700" y="4166870"/>
            <a:ext cx="2195195" cy="92202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dirty="0">
                <a:latin typeface="微软雅黑" panose="020B0503020204020204" charset="-122"/>
                <a:ea typeface="微软雅黑" panose="020B0503020204020204" charset="-122"/>
              </a:rPr>
              <a:t>将经营公司的全部资本等额划分，经批准后在深交所创业板上市流通，公开发行。</a:t>
            </a:r>
          </a:p>
        </p:txBody>
      </p:sp>
      <p:sp>
        <p:nvSpPr>
          <p:cNvPr id="42" name="文本框 41"/>
          <p:cNvSpPr txBox="1"/>
          <p:nvPr/>
        </p:nvSpPr>
        <p:spPr>
          <a:xfrm>
            <a:off x="918788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04</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43" name="文本框 42"/>
          <p:cNvSpPr txBox="1"/>
          <p:nvPr/>
        </p:nvSpPr>
        <p:spPr>
          <a:xfrm>
            <a:off x="9531025" y="5456194"/>
            <a:ext cx="1085850" cy="261610"/>
          </a:xfrm>
          <a:prstGeom prst="rect">
            <a:avLst/>
          </a:prstGeom>
          <a:noFill/>
        </p:spPr>
        <p:txBody>
          <a:bodyPr wrap="square" rtlCol="0">
            <a:spAutoFit/>
          </a:bodyPr>
          <a:lstStyle/>
          <a:p>
            <a:pPr algn="ctr"/>
            <a:r>
              <a:rPr lang="zh-CN" altLang="en-US" sz="1100" dirty="0">
                <a:solidFill>
                  <a:srgbClr val="ECE19C"/>
                </a:solidFill>
              </a:rPr>
              <a:t>◆◆◆◇</a:t>
            </a:r>
          </a:p>
        </p:txBody>
      </p:sp>
      <p:graphicFrame>
        <p:nvGraphicFramePr>
          <p:cNvPr id="2" name="表格 1"/>
          <p:cNvGraphicFramePr/>
          <p:nvPr>
            <p:custDataLst>
              <p:tags r:id="rId1"/>
            </p:custDataLst>
          </p:nvPr>
        </p:nvGraphicFramePr>
        <p:xfrm>
          <a:off x="3268980" y="1720215"/>
          <a:ext cx="5655310" cy="3418205"/>
        </p:xfrm>
        <a:graphic>
          <a:graphicData uri="http://schemas.openxmlformats.org/drawingml/2006/table">
            <a:tbl>
              <a:tblPr firstRow="1" bandRow="1">
                <a:tableStyleId>{B301B821-A1FF-4177-AEE7-76D212191A09}</a:tableStyleId>
              </a:tblPr>
              <a:tblGrid>
                <a:gridCol w="2827020">
                  <a:extLst>
                    <a:ext uri="{9D8B030D-6E8A-4147-A177-3AD203B41FA5}">
                      <a16:colId xmlns:a16="http://schemas.microsoft.com/office/drawing/2014/main" val="20000"/>
                    </a:ext>
                  </a:extLst>
                </a:gridCol>
                <a:gridCol w="2828290">
                  <a:extLst>
                    <a:ext uri="{9D8B030D-6E8A-4147-A177-3AD203B41FA5}">
                      <a16:colId xmlns:a16="http://schemas.microsoft.com/office/drawing/2014/main" val="20001"/>
                    </a:ext>
                  </a:extLst>
                </a:gridCol>
              </a:tblGrid>
              <a:tr h="488315">
                <a:tc>
                  <a:txBody>
                    <a:bodyPr/>
                    <a:lstStyle/>
                    <a:p>
                      <a:pPr indent="0" algn="ctr">
                        <a:buNone/>
                      </a:pPr>
                      <a:r>
                        <a:rPr lang="en-US" sz="1800"/>
                        <a:t>支出项目</a:t>
                      </a:r>
                      <a:endParaRPr lang="en-US" altLang="en-US" sz="1800"/>
                    </a:p>
                  </a:txBody>
                  <a:tcPr marL="68580" marR="68580" marT="0" marB="0" anchor="ctr"/>
                </a:tc>
                <a:tc>
                  <a:txBody>
                    <a:bodyPr/>
                    <a:lstStyle/>
                    <a:p>
                      <a:pPr indent="0" algn="ctr">
                        <a:buNone/>
                      </a:pPr>
                      <a:r>
                        <a:rPr lang="en-US" sz="1800"/>
                        <a:t>资金预算（万元）</a:t>
                      </a:r>
                      <a:endParaRPr lang="en-US" altLang="en-US" sz="1800"/>
                    </a:p>
                  </a:txBody>
                  <a:tcPr marL="68580" marR="68580" marT="0" marB="0" anchor="ctr"/>
                </a:tc>
                <a:extLst>
                  <a:ext uri="{0D108BD9-81ED-4DB2-BD59-A6C34878D82A}">
                    <a16:rowId xmlns:a16="http://schemas.microsoft.com/office/drawing/2014/main" val="10000"/>
                  </a:ext>
                </a:extLst>
              </a:tr>
              <a:tr h="488315">
                <a:tc>
                  <a:txBody>
                    <a:bodyPr/>
                    <a:lstStyle/>
                    <a:p>
                      <a:pPr indent="0" algn="ctr">
                        <a:buNone/>
                      </a:pPr>
                      <a:r>
                        <a:rPr lang="en-US" sz="1800"/>
                        <a:t>基础付费项目</a:t>
                      </a:r>
                      <a:endParaRPr lang="en-US" altLang="en-US" sz="1800"/>
                    </a:p>
                  </a:txBody>
                  <a:tcPr marL="68580" marR="68580" marT="0" marB="0" anchor="ctr"/>
                </a:tc>
                <a:tc>
                  <a:txBody>
                    <a:bodyPr/>
                    <a:lstStyle/>
                    <a:p>
                      <a:pPr indent="0" algn="ctr">
                        <a:buNone/>
                      </a:pPr>
                      <a:r>
                        <a:rPr lang="en-US" sz="1800"/>
                        <a:t>100</a:t>
                      </a:r>
                      <a:endParaRPr lang="en-US" altLang="en-US" sz="1800"/>
                    </a:p>
                  </a:txBody>
                  <a:tcPr marL="68580" marR="68580" marT="0" marB="0" anchor="ctr"/>
                </a:tc>
                <a:extLst>
                  <a:ext uri="{0D108BD9-81ED-4DB2-BD59-A6C34878D82A}">
                    <a16:rowId xmlns:a16="http://schemas.microsoft.com/office/drawing/2014/main" val="10001"/>
                  </a:ext>
                </a:extLst>
              </a:tr>
              <a:tr h="488315">
                <a:tc>
                  <a:txBody>
                    <a:bodyPr/>
                    <a:lstStyle/>
                    <a:p>
                      <a:pPr indent="0" algn="ctr">
                        <a:buNone/>
                      </a:pPr>
                      <a:r>
                        <a:rPr lang="en-US" sz="1800"/>
                        <a:t>开发费用</a:t>
                      </a:r>
                      <a:endParaRPr lang="en-US" altLang="en-US" sz="1800"/>
                    </a:p>
                  </a:txBody>
                  <a:tcPr marL="68580" marR="68580" marT="0" marB="0" anchor="ctr"/>
                </a:tc>
                <a:tc>
                  <a:txBody>
                    <a:bodyPr/>
                    <a:lstStyle/>
                    <a:p>
                      <a:pPr indent="0" algn="ctr">
                        <a:buNone/>
                      </a:pPr>
                      <a:r>
                        <a:rPr lang="en-US" sz="1800"/>
                        <a:t>90</a:t>
                      </a:r>
                      <a:endParaRPr lang="en-US" altLang="en-US" sz="1800"/>
                    </a:p>
                  </a:txBody>
                  <a:tcPr marL="68580" marR="68580" marT="0" marB="0" anchor="ctr"/>
                </a:tc>
                <a:extLst>
                  <a:ext uri="{0D108BD9-81ED-4DB2-BD59-A6C34878D82A}">
                    <a16:rowId xmlns:a16="http://schemas.microsoft.com/office/drawing/2014/main" val="10002"/>
                  </a:ext>
                </a:extLst>
              </a:tr>
              <a:tr h="488315">
                <a:tc>
                  <a:txBody>
                    <a:bodyPr/>
                    <a:lstStyle/>
                    <a:p>
                      <a:pPr indent="0" algn="ctr">
                        <a:buNone/>
                      </a:pPr>
                      <a:r>
                        <a:rPr lang="en-US" sz="1800"/>
                        <a:t>增值服务费用</a:t>
                      </a:r>
                      <a:endParaRPr lang="en-US" altLang="en-US" sz="1800"/>
                    </a:p>
                  </a:txBody>
                  <a:tcPr marL="68580" marR="68580" marT="0" marB="0" anchor="ctr"/>
                </a:tc>
                <a:tc>
                  <a:txBody>
                    <a:bodyPr/>
                    <a:lstStyle/>
                    <a:p>
                      <a:pPr indent="0" algn="ctr">
                        <a:buNone/>
                      </a:pPr>
                      <a:r>
                        <a:rPr lang="en-US" sz="1800"/>
                        <a:t>30</a:t>
                      </a:r>
                      <a:endParaRPr lang="en-US" altLang="en-US" sz="1800"/>
                    </a:p>
                  </a:txBody>
                  <a:tcPr marL="68580" marR="68580" marT="0" marB="0" anchor="ctr"/>
                </a:tc>
                <a:extLst>
                  <a:ext uri="{0D108BD9-81ED-4DB2-BD59-A6C34878D82A}">
                    <a16:rowId xmlns:a16="http://schemas.microsoft.com/office/drawing/2014/main" val="10003"/>
                  </a:ext>
                </a:extLst>
              </a:tr>
              <a:tr h="488315">
                <a:tc>
                  <a:txBody>
                    <a:bodyPr/>
                    <a:lstStyle/>
                    <a:p>
                      <a:pPr indent="0" algn="ctr">
                        <a:buNone/>
                      </a:pPr>
                      <a:r>
                        <a:rPr lang="en-US" sz="1800"/>
                        <a:t>市场营销</a:t>
                      </a:r>
                      <a:endParaRPr lang="en-US" altLang="en-US" sz="1800"/>
                    </a:p>
                  </a:txBody>
                  <a:tcPr marL="68580" marR="68580" marT="0" marB="0" anchor="ctr"/>
                </a:tc>
                <a:tc>
                  <a:txBody>
                    <a:bodyPr/>
                    <a:lstStyle/>
                    <a:p>
                      <a:pPr indent="0" algn="ctr">
                        <a:buNone/>
                      </a:pPr>
                      <a:r>
                        <a:rPr lang="en-US" sz="1800"/>
                        <a:t>60</a:t>
                      </a:r>
                      <a:endParaRPr lang="en-US" altLang="en-US" sz="1800"/>
                    </a:p>
                  </a:txBody>
                  <a:tcPr marL="68580" marR="68580" marT="0" marB="0" anchor="ctr"/>
                </a:tc>
                <a:extLst>
                  <a:ext uri="{0D108BD9-81ED-4DB2-BD59-A6C34878D82A}">
                    <a16:rowId xmlns:a16="http://schemas.microsoft.com/office/drawing/2014/main" val="10004"/>
                  </a:ext>
                </a:extLst>
              </a:tr>
              <a:tr h="488315">
                <a:tc>
                  <a:txBody>
                    <a:bodyPr/>
                    <a:lstStyle/>
                    <a:p>
                      <a:pPr indent="0" algn="ctr">
                        <a:buNone/>
                      </a:pPr>
                      <a:r>
                        <a:rPr lang="en-US" sz="1800"/>
                        <a:t>人工劳务</a:t>
                      </a:r>
                      <a:endParaRPr lang="en-US" altLang="en-US" sz="1800"/>
                    </a:p>
                  </a:txBody>
                  <a:tcPr marL="68580" marR="68580" marT="0" marB="0" anchor="ctr"/>
                </a:tc>
                <a:tc>
                  <a:txBody>
                    <a:bodyPr/>
                    <a:lstStyle/>
                    <a:p>
                      <a:pPr indent="0" algn="ctr">
                        <a:buNone/>
                      </a:pPr>
                      <a:r>
                        <a:rPr lang="en-US" sz="1800"/>
                        <a:t>20</a:t>
                      </a:r>
                      <a:endParaRPr lang="en-US" altLang="en-US" sz="1800"/>
                    </a:p>
                  </a:txBody>
                  <a:tcPr marL="68580" marR="68580" marT="0" marB="0" anchor="ctr"/>
                </a:tc>
                <a:extLst>
                  <a:ext uri="{0D108BD9-81ED-4DB2-BD59-A6C34878D82A}">
                    <a16:rowId xmlns:a16="http://schemas.microsoft.com/office/drawing/2014/main" val="10005"/>
                  </a:ext>
                </a:extLst>
              </a:tr>
              <a:tr h="488315">
                <a:tc>
                  <a:txBody>
                    <a:bodyPr/>
                    <a:lstStyle/>
                    <a:p>
                      <a:pPr indent="0" algn="ctr">
                        <a:buNone/>
                      </a:pPr>
                      <a:r>
                        <a:rPr lang="en-US" sz="1800"/>
                        <a:t>总计</a:t>
                      </a:r>
                      <a:endParaRPr lang="en-US" altLang="en-US" sz="1800"/>
                    </a:p>
                  </a:txBody>
                  <a:tcPr marL="68580" marR="68580" marT="0" marB="0" anchor="ctr"/>
                </a:tc>
                <a:tc>
                  <a:txBody>
                    <a:bodyPr/>
                    <a:lstStyle/>
                    <a:p>
                      <a:pPr indent="0" algn="ctr">
                        <a:buNone/>
                      </a:pPr>
                      <a:r>
                        <a:rPr lang="en-US" sz="1800"/>
                        <a:t>300</a:t>
                      </a:r>
                      <a:endParaRPr lang="en-US" altLang="en-US" sz="1800"/>
                    </a:p>
                  </a:txBody>
                  <a:tcPr marL="68580" marR="68580" marT="0" marB="0" anchor="ctr"/>
                </a:tc>
                <a:extLst>
                  <a:ext uri="{0D108BD9-81ED-4DB2-BD59-A6C34878D82A}">
                    <a16:rowId xmlns:a16="http://schemas.microsoft.com/office/drawing/2014/main" val="10006"/>
                  </a:ext>
                </a:extLst>
              </a:tr>
            </a:tbl>
          </a:graphicData>
        </a:graphic>
      </p:graphicFrame>
      <p:sp>
        <p:nvSpPr>
          <p:cNvPr id="44" name="文本框 43">
            <a:extLst>
              <a:ext uri="{FF2B5EF4-FFF2-40B4-BE49-F238E27FC236}">
                <a16:creationId xmlns:a16="http://schemas.microsoft.com/office/drawing/2014/main" id="{92811824-3BF9-4064-A32A-64B777CC6FCD}"/>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财务分析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pic>
        <p:nvPicPr>
          <p:cNvPr id="18" name="图片 2" descr="D364F3FB9C3C00EAABB4D58C09BC36F2"/>
          <p:cNvPicPr>
            <a:picLocks noChangeAspect="1"/>
          </p:cNvPicPr>
          <p:nvPr/>
        </p:nvPicPr>
        <p:blipFill>
          <a:blip r:embed="rId3"/>
          <a:stretch>
            <a:fillRect/>
          </a:stretch>
        </p:blipFill>
        <p:spPr>
          <a:xfrm>
            <a:off x="2073275" y="269875"/>
            <a:ext cx="3284220" cy="6110605"/>
          </a:xfrm>
          <a:prstGeom prst="rect">
            <a:avLst/>
          </a:prstGeom>
        </p:spPr>
      </p:pic>
      <p:pic>
        <p:nvPicPr>
          <p:cNvPr id="19" name="图片 3" descr="C606AD835DF14AECEFB6CE6B01D47221"/>
          <p:cNvPicPr>
            <a:picLocks noChangeAspect="1"/>
          </p:cNvPicPr>
          <p:nvPr/>
        </p:nvPicPr>
        <p:blipFill>
          <a:blip r:embed="rId4"/>
          <a:stretch>
            <a:fillRect/>
          </a:stretch>
        </p:blipFill>
        <p:spPr>
          <a:xfrm>
            <a:off x="6510020" y="70485"/>
            <a:ext cx="3366770" cy="6508750"/>
          </a:xfrm>
          <a:prstGeom prst="rect">
            <a:avLst/>
          </a:prstGeom>
        </p:spPr>
      </p:pic>
      <p:pic>
        <p:nvPicPr>
          <p:cNvPr id="2" name="图片 1" descr="IMG_256"/>
          <p:cNvPicPr>
            <a:picLocks noChangeAspect="1"/>
          </p:cNvPicPr>
          <p:nvPr>
            <p:custDataLst>
              <p:tags r:id="rId1"/>
            </p:custDataLst>
          </p:nvPr>
        </p:nvPicPr>
        <p:blipFill>
          <a:blip r:embed="rId5"/>
          <a:stretch>
            <a:fillRect/>
          </a:stretch>
        </p:blipFill>
        <p:spPr>
          <a:xfrm>
            <a:off x="2656205" y="1380490"/>
            <a:ext cx="6233795" cy="3888105"/>
          </a:xfrm>
          <a:prstGeom prst="rect">
            <a:avLst/>
          </a:prstGeom>
          <a:noFill/>
          <a:ln w="9525">
            <a:noFill/>
          </a:ln>
        </p:spPr>
      </p:pic>
      <p:sp>
        <p:nvSpPr>
          <p:cNvPr id="17" name="矩形 16"/>
          <p:cNvSpPr/>
          <p:nvPr/>
        </p:nvSpPr>
        <p:spPr>
          <a:xfrm>
            <a:off x="2753360" y="1674495"/>
            <a:ext cx="6040120" cy="255270"/>
          </a:xfrm>
          <a:prstGeom prst="rect">
            <a:avLst/>
          </a:prstGeom>
          <a:noFill/>
          <a:ln w="38100">
            <a:solidFill>
              <a:srgbClr val="FF0000"/>
            </a:solidFill>
          </a:ln>
          <a:extLst>
            <a:ext uri="{909E8E84-426E-40DD-AFC4-6F175D3DCCD1}">
              <a14:hiddenFill xmlns:a14="http://schemas.microsoft.com/office/drawing/2010/main">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14:hiddenFill>
            </a:ext>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C145BD9-48C6-4E1B-9C4D-90D4427AD01F}"/>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财务分析</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p:cNvSpPr/>
          <p:nvPr/>
        </p:nvSpPr>
        <p:spPr>
          <a:xfrm>
            <a:off x="5016500" y="2049742"/>
            <a:ext cx="2086046" cy="565151"/>
          </a:xfrm>
          <a:prstGeom prst="roundRect">
            <a:avLst>
              <a:gd name="adj" fmla="val 50000"/>
            </a:avLst>
          </a:prstGeom>
          <a:solidFill>
            <a:srgbClr val="CB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02130" y="2344306"/>
            <a:ext cx="3069030" cy="4138323"/>
            <a:chOff x="-1202130" y="2344306"/>
            <a:chExt cx="3069030" cy="4138323"/>
          </a:xfrm>
        </p:grpSpPr>
        <p:sp>
          <p:nvSpPr>
            <p:cNvPr id="59" name="直角三角形 58"/>
            <p:cNvSpPr/>
            <p:nvPr/>
          </p:nvSpPr>
          <p:spPr>
            <a:xfrm rot="13500000">
              <a:off x="-939325" y="2588782"/>
              <a:ext cx="1878649" cy="1878649"/>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rot="13500000">
              <a:off x="-1202130" y="2344306"/>
              <a:ext cx="2373087" cy="2373087"/>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1200557" y="4026053"/>
              <a:ext cx="2343056" cy="2343056"/>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1038" y="5283321"/>
              <a:ext cx="1185862" cy="1199308"/>
            </a:xfrm>
            <a:prstGeom prst="line">
              <a:avLst/>
            </a:prstGeom>
            <a:ln w="28575">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10323120" y="344056"/>
            <a:ext cx="3069030" cy="4138323"/>
            <a:chOff x="-1202130" y="2344306"/>
            <a:chExt cx="3069030" cy="4138323"/>
          </a:xfrm>
        </p:grpSpPr>
        <p:sp>
          <p:nvSpPr>
            <p:cNvPr id="62" name="直角三角形 61"/>
            <p:cNvSpPr/>
            <p:nvPr/>
          </p:nvSpPr>
          <p:spPr>
            <a:xfrm rot="13500000">
              <a:off x="-939325" y="2588782"/>
              <a:ext cx="1878649" cy="1878649"/>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a:off x="-1202130" y="2344306"/>
              <a:ext cx="2373087" cy="2373087"/>
            </a:xfrm>
            <a:prstGeom prst="rtTriangle">
              <a:avLst/>
            </a:prstGeom>
            <a:noFill/>
            <a:ln w="28575">
              <a:solidFill>
                <a:srgbClr val="FAE4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3500000">
              <a:off x="-1200557" y="4026053"/>
              <a:ext cx="2343056" cy="2343056"/>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V="1">
              <a:off x="681038" y="5283321"/>
              <a:ext cx="1185862" cy="1199308"/>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3629366" y="2953115"/>
            <a:ext cx="5373232" cy="922020"/>
          </a:xfrm>
          <a:prstGeom prst="rect">
            <a:avLst/>
          </a:prstGeom>
          <a:noFill/>
        </p:spPr>
        <p:txBody>
          <a:bodyPr wrap="square" rtlCol="0">
            <a:spAutoFit/>
          </a:bodyPr>
          <a:lstStyle/>
          <a:p>
            <a:pPr algn="dist"/>
            <a:r>
              <a:rPr lang="zh-CN" altLang="en-US" sz="5400">
                <a:solidFill>
                  <a:schemeClr val="tx1">
                    <a:lumMod val="65000"/>
                    <a:lumOff val="35000"/>
                  </a:schemeClr>
                </a:solidFill>
                <a:latin typeface="汉仪菱心体简" panose="02010609000101010101" pitchFamily="49" charset="-122"/>
                <a:ea typeface="汉仪菱心体简" panose="02010609000101010101" pitchFamily="49" charset="-122"/>
              </a:rPr>
              <a:t>风险分析和防范</a:t>
            </a:r>
            <a:endParaRPr lang="zh-CN" altLang="en-US" sz="5400" dirty="0">
              <a:solidFill>
                <a:schemeClr val="tx1">
                  <a:lumMod val="65000"/>
                  <a:lumOff val="35000"/>
                </a:schemeClr>
              </a:solidFill>
              <a:latin typeface="汉仪菱心体简" panose="02010609000101010101" pitchFamily="49" charset="-122"/>
              <a:ea typeface="汉仪菱心体简" panose="02010609000101010101" pitchFamily="49" charset="-122"/>
            </a:endParaRPr>
          </a:p>
        </p:txBody>
      </p:sp>
      <p:sp>
        <p:nvSpPr>
          <p:cNvPr id="67" name="矩形: 圆角 66"/>
          <p:cNvSpPr/>
          <p:nvPr/>
        </p:nvSpPr>
        <p:spPr>
          <a:xfrm>
            <a:off x="5016500" y="2006599"/>
            <a:ext cx="2086046" cy="565151"/>
          </a:xfrm>
          <a:prstGeom prst="roundRect">
            <a:avLst>
              <a:gd name="adj" fmla="val 5000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5203030" y="2058790"/>
            <a:ext cx="1712913" cy="429895"/>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第七部分</a:t>
            </a:r>
          </a:p>
        </p:txBody>
      </p:sp>
      <p:grpSp>
        <p:nvGrpSpPr>
          <p:cNvPr id="74" name="组合 73"/>
          <p:cNvGrpSpPr/>
          <p:nvPr/>
        </p:nvGrpSpPr>
        <p:grpSpPr>
          <a:xfrm>
            <a:off x="5182016" y="5088157"/>
            <a:ext cx="1768536" cy="122622"/>
            <a:chOff x="5055016" y="4999257"/>
            <a:chExt cx="1768536" cy="122622"/>
          </a:xfrm>
        </p:grpSpPr>
        <p:sp>
          <p:nvSpPr>
            <p:cNvPr id="26" name="矩形: 圆角 25"/>
            <p:cNvSpPr/>
            <p:nvPr/>
          </p:nvSpPr>
          <p:spPr>
            <a:xfrm rot="2700000">
              <a:off x="5055016" y="4999257"/>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p:cNvSpPr/>
            <p:nvPr/>
          </p:nvSpPr>
          <p:spPr>
            <a:xfrm rot="2700000">
              <a:off x="5603655" y="4999258"/>
              <a:ext cx="122619" cy="122619"/>
            </a:xfrm>
            <a:prstGeom prst="roundRect">
              <a:avLst/>
            </a:prstGeom>
            <a:no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圆角 71"/>
            <p:cNvSpPr/>
            <p:nvPr/>
          </p:nvSpPr>
          <p:spPr>
            <a:xfrm rot="2700000">
              <a:off x="6152294" y="4999259"/>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p:cNvSpPr/>
            <p:nvPr/>
          </p:nvSpPr>
          <p:spPr>
            <a:xfrm rot="2700000">
              <a:off x="6700933" y="4999260"/>
              <a:ext cx="122619" cy="122619"/>
            </a:xfrm>
            <a:prstGeom prst="roundRect">
              <a:avLst/>
            </a:prstGeom>
            <a:solidFill>
              <a:srgbClr val="FEB6B9"/>
            </a:solidFill>
            <a:ln>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7" name="圆角矩形 10"/>
          <p:cNvSpPr/>
          <p:nvPr/>
        </p:nvSpPr>
        <p:spPr>
          <a:xfrm>
            <a:off x="990332" y="2027394"/>
            <a:ext cx="2095500" cy="3276600"/>
          </a:xfrm>
          <a:prstGeom prst="roundRect">
            <a:avLst>
              <a:gd name="adj" fmla="val 894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8284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117609" y="3805523"/>
            <a:ext cx="1772128" cy="5847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技术成功的不确定性</a:t>
            </a:r>
          </a:p>
        </p:txBody>
      </p:sp>
      <p:sp>
        <p:nvSpPr>
          <p:cNvPr id="22" name="文本框 21"/>
          <p:cNvSpPr txBox="1"/>
          <p:nvPr/>
        </p:nvSpPr>
        <p:spPr>
          <a:xfrm>
            <a:off x="1472875" y="5456194"/>
            <a:ext cx="1085850" cy="261610"/>
          </a:xfrm>
          <a:prstGeom prst="rect">
            <a:avLst/>
          </a:prstGeom>
          <a:noFill/>
        </p:spPr>
        <p:txBody>
          <a:bodyPr wrap="square" rtlCol="0">
            <a:spAutoFit/>
          </a:bodyPr>
          <a:lstStyle/>
          <a:p>
            <a:pPr algn="ctr"/>
            <a:r>
              <a:rPr lang="zh-CN" altLang="en-US" sz="1100" dirty="0">
                <a:solidFill>
                  <a:srgbClr val="8AC6D1"/>
                </a:solidFill>
              </a:rPr>
              <a:t>◇◆◆◆</a:t>
            </a:r>
          </a:p>
        </p:txBody>
      </p:sp>
      <p:sp>
        <p:nvSpPr>
          <p:cNvPr id="24" name="圆角矩形 24"/>
          <p:cNvSpPr/>
          <p:nvPr/>
        </p:nvSpPr>
        <p:spPr>
          <a:xfrm>
            <a:off x="4740369" y="2027394"/>
            <a:ext cx="2095500" cy="3276600"/>
          </a:xfrm>
          <a:prstGeom prst="roundRect">
            <a:avLst>
              <a:gd name="adj" fmla="val 8940"/>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5"/>
          <p:cNvSpPr/>
          <p:nvPr/>
        </p:nvSpPr>
        <p:spPr>
          <a:xfrm>
            <a:off x="4578443"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867646" y="3805523"/>
            <a:ext cx="1772128" cy="5847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技术寿命的不确定性</a:t>
            </a:r>
            <a:endParaRPr lang="zh-CN" altLang="en-US" b="1" dirty="0"/>
          </a:p>
        </p:txBody>
      </p:sp>
      <p:sp>
        <p:nvSpPr>
          <p:cNvPr id="29" name="文本框 28"/>
          <p:cNvSpPr txBox="1"/>
          <p:nvPr/>
        </p:nvSpPr>
        <p:spPr>
          <a:xfrm>
            <a:off x="5235612" y="5456194"/>
            <a:ext cx="1085850" cy="261610"/>
          </a:xfrm>
          <a:prstGeom prst="rect">
            <a:avLst/>
          </a:prstGeom>
          <a:noFill/>
        </p:spPr>
        <p:txBody>
          <a:bodyPr wrap="square" rtlCol="0">
            <a:spAutoFit/>
          </a:bodyPr>
          <a:lstStyle/>
          <a:p>
            <a:pPr algn="ctr"/>
            <a:r>
              <a:rPr lang="zh-CN" altLang="en-US" sz="1100" dirty="0">
                <a:solidFill>
                  <a:srgbClr val="FEB6B9"/>
                </a:solidFill>
              </a:rPr>
              <a:t>◆◇◆◆</a:t>
            </a:r>
          </a:p>
        </p:txBody>
      </p:sp>
      <p:sp>
        <p:nvSpPr>
          <p:cNvPr id="31" name="圆角矩形 31"/>
          <p:cNvSpPr/>
          <p:nvPr/>
        </p:nvSpPr>
        <p:spPr>
          <a:xfrm>
            <a:off x="8371390" y="2041946"/>
            <a:ext cx="2095500" cy="3276600"/>
          </a:xfrm>
          <a:prstGeom prst="roundRect">
            <a:avLst>
              <a:gd name="adj" fmla="val 8940"/>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2"/>
          <p:cNvSpPr/>
          <p:nvPr/>
        </p:nvSpPr>
        <p:spPr>
          <a:xfrm>
            <a:off x="8179481" y="3249343"/>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468684" y="3815086"/>
            <a:ext cx="1772128" cy="5847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技术专利申请滞后</a:t>
            </a:r>
            <a:endParaRPr lang="zh-CN" altLang="en-US" b="1" dirty="0"/>
          </a:p>
        </p:txBody>
      </p:sp>
      <p:sp>
        <p:nvSpPr>
          <p:cNvPr id="36" name="文本框 35"/>
          <p:cNvSpPr txBox="1"/>
          <p:nvPr/>
        </p:nvSpPr>
        <p:spPr>
          <a:xfrm>
            <a:off x="8823950" y="5465757"/>
            <a:ext cx="1085850" cy="261610"/>
          </a:xfrm>
          <a:prstGeom prst="rect">
            <a:avLst/>
          </a:prstGeom>
          <a:noFill/>
        </p:spPr>
        <p:txBody>
          <a:bodyPr wrap="square" rtlCol="0">
            <a:spAutoFit/>
          </a:bodyPr>
          <a:lstStyle/>
          <a:p>
            <a:pPr algn="ctr"/>
            <a:r>
              <a:rPr lang="zh-CN" altLang="en-US" sz="1100" dirty="0">
                <a:solidFill>
                  <a:srgbClr val="BBDED7"/>
                </a:solidFill>
              </a:rPr>
              <a:t>◆◆◇◆</a:t>
            </a:r>
          </a:p>
        </p:txBody>
      </p:sp>
      <p:sp>
        <p:nvSpPr>
          <p:cNvPr id="2" name="文本框 1"/>
          <p:cNvSpPr txBox="1"/>
          <p:nvPr/>
        </p:nvSpPr>
        <p:spPr>
          <a:xfrm>
            <a:off x="1234911" y="2196445"/>
            <a:ext cx="1654826" cy="837293"/>
          </a:xfrm>
          <a:prstGeom prst="rect">
            <a:avLst/>
          </a:prstGeom>
          <a:noFill/>
        </p:spPr>
        <p:txBody>
          <a:bodyPr wrap="square" rtlCol="0">
            <a:spAutoFit/>
          </a:bodyPr>
          <a:lstStyle/>
          <a:p>
            <a:endParaRPr lang="zh-CN" altLang="en-US"/>
          </a:p>
        </p:txBody>
      </p:sp>
      <p:sp>
        <p:nvSpPr>
          <p:cNvPr id="3" name="文本框 2"/>
          <p:cNvSpPr txBox="1"/>
          <p:nvPr/>
        </p:nvSpPr>
        <p:spPr>
          <a:xfrm>
            <a:off x="1780456" y="2286412"/>
            <a:ext cx="791342" cy="769441"/>
          </a:xfrm>
          <a:prstGeom prst="rect">
            <a:avLst/>
          </a:prstGeom>
          <a:noFill/>
        </p:spPr>
        <p:txBody>
          <a:bodyPr wrap="square" rtlCol="0">
            <a:spAutoFit/>
          </a:bodyPr>
          <a:lstStyle/>
          <a:p>
            <a:r>
              <a:rPr lang="en-US" altLang="zh-CN" sz="4400"/>
              <a:t>1</a:t>
            </a:r>
            <a:endParaRPr lang="zh-CN" altLang="en-US" sz="4400"/>
          </a:p>
        </p:txBody>
      </p:sp>
      <p:sp>
        <p:nvSpPr>
          <p:cNvPr id="47" name="文本框 46"/>
          <p:cNvSpPr txBox="1"/>
          <p:nvPr/>
        </p:nvSpPr>
        <p:spPr>
          <a:xfrm>
            <a:off x="5457042" y="2407788"/>
            <a:ext cx="791342" cy="769441"/>
          </a:xfrm>
          <a:prstGeom prst="rect">
            <a:avLst/>
          </a:prstGeom>
          <a:noFill/>
        </p:spPr>
        <p:txBody>
          <a:bodyPr wrap="square" rtlCol="0">
            <a:spAutoFit/>
          </a:bodyPr>
          <a:lstStyle/>
          <a:p>
            <a:r>
              <a:rPr lang="en-US" altLang="zh-CN" sz="4400"/>
              <a:t>2</a:t>
            </a:r>
            <a:endParaRPr lang="zh-CN" altLang="en-US" sz="4400"/>
          </a:p>
        </p:txBody>
      </p:sp>
      <p:sp>
        <p:nvSpPr>
          <p:cNvPr id="48" name="文本框 47"/>
          <p:cNvSpPr txBox="1"/>
          <p:nvPr/>
        </p:nvSpPr>
        <p:spPr>
          <a:xfrm>
            <a:off x="9118458" y="2335276"/>
            <a:ext cx="791342" cy="769441"/>
          </a:xfrm>
          <a:prstGeom prst="rect">
            <a:avLst/>
          </a:prstGeom>
          <a:noFill/>
        </p:spPr>
        <p:txBody>
          <a:bodyPr wrap="square" rtlCol="0">
            <a:spAutoFit/>
          </a:bodyPr>
          <a:lstStyle/>
          <a:p>
            <a:r>
              <a:rPr lang="en-US" altLang="zh-CN" sz="4400"/>
              <a:t>3</a:t>
            </a:r>
            <a:endParaRPr lang="zh-CN" altLang="en-US" sz="4400"/>
          </a:p>
        </p:txBody>
      </p:sp>
      <p:sp>
        <p:nvSpPr>
          <p:cNvPr id="23" name="文本框 22"/>
          <p:cNvSpPr txBox="1"/>
          <p:nvPr/>
        </p:nvSpPr>
        <p:spPr>
          <a:xfrm>
            <a:off x="4307510" y="358986"/>
            <a:ext cx="3090405" cy="523220"/>
          </a:xfrm>
          <a:prstGeom prst="rect">
            <a:avLst/>
          </a:prstGeom>
          <a:noFill/>
        </p:spPr>
        <p:txBody>
          <a:bodyPr wrap="square" rtlCol="0">
            <a:spAutoFit/>
          </a:bodyPr>
          <a:lstStyle/>
          <a:p>
            <a:r>
              <a:rPr lang="zh-CN" altLang="en-US" sz="2800" dirty="0"/>
              <a:t>技术风险的防范</a:t>
            </a:r>
          </a:p>
        </p:txBody>
      </p:sp>
      <p:sp>
        <p:nvSpPr>
          <p:cNvPr id="30" name="文本框 29"/>
          <p:cNvSpPr txBox="1"/>
          <p:nvPr/>
        </p:nvSpPr>
        <p:spPr>
          <a:xfrm>
            <a:off x="4839651" y="4771375"/>
            <a:ext cx="2167647" cy="369332"/>
          </a:xfrm>
          <a:prstGeom prst="rect">
            <a:avLst/>
          </a:prstGeom>
          <a:noFill/>
        </p:spPr>
        <p:txBody>
          <a:bodyPr wrap="square" rtlCol="0">
            <a:spAutoFit/>
          </a:bodyPr>
          <a:lstStyle/>
          <a:p>
            <a:r>
              <a:rPr lang="zh-CN" altLang="en-US"/>
              <a:t>检测技术的发展</a:t>
            </a:r>
          </a:p>
        </p:txBody>
      </p:sp>
      <p:sp>
        <p:nvSpPr>
          <p:cNvPr id="37" name="文本框 36"/>
          <p:cNvSpPr txBox="1"/>
          <p:nvPr/>
        </p:nvSpPr>
        <p:spPr>
          <a:xfrm>
            <a:off x="8645869" y="4542498"/>
            <a:ext cx="1686270" cy="646331"/>
          </a:xfrm>
          <a:prstGeom prst="rect">
            <a:avLst/>
          </a:prstGeom>
          <a:noFill/>
        </p:spPr>
        <p:txBody>
          <a:bodyPr wrap="square" rtlCol="0">
            <a:spAutoFit/>
          </a:bodyPr>
          <a:lstStyle/>
          <a:p>
            <a:r>
              <a:rPr lang="zh-CN" altLang="en-US"/>
              <a:t>开展技术保护，申请专利</a:t>
            </a:r>
          </a:p>
        </p:txBody>
      </p:sp>
      <p:sp>
        <p:nvSpPr>
          <p:cNvPr id="50" name="文本框 49"/>
          <p:cNvSpPr txBox="1"/>
          <p:nvPr/>
        </p:nvSpPr>
        <p:spPr>
          <a:xfrm>
            <a:off x="1117609" y="4538625"/>
            <a:ext cx="1772128" cy="923330"/>
          </a:xfrm>
          <a:prstGeom prst="rect">
            <a:avLst/>
          </a:prstGeom>
          <a:noFill/>
        </p:spPr>
        <p:txBody>
          <a:bodyPr wrap="square" rtlCol="0">
            <a:spAutoFit/>
          </a:bodyPr>
          <a:lstStyle/>
          <a:p>
            <a:r>
              <a:rPr lang="zh-CN" altLang="en-US"/>
              <a:t>分担技术风险</a:t>
            </a:r>
            <a:r>
              <a:rPr lang="en-US" altLang="zh-CN"/>
              <a:t>:</a:t>
            </a:r>
            <a:r>
              <a:rPr lang="zh-CN" altLang="en-US"/>
              <a:t>天使投资或风险投资</a:t>
            </a:r>
          </a:p>
        </p:txBody>
      </p:sp>
      <p:sp>
        <p:nvSpPr>
          <p:cNvPr id="34" name="文本框 33">
            <a:extLst>
              <a:ext uri="{FF2B5EF4-FFF2-40B4-BE49-F238E27FC236}">
                <a16:creationId xmlns:a16="http://schemas.microsoft.com/office/drawing/2014/main" id="{DBF6248A-1878-4B03-A8CC-BA24834E23D9}"/>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7"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0" name="直角三角形 9"/>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4518" y="1211805"/>
            <a:ext cx="6982964" cy="4729784"/>
          </a:xfrm>
          <a:prstGeom prst="rect">
            <a:avLst/>
          </a:prstGeom>
          <a:noFill/>
          <a:ln>
            <a:noFill/>
          </a:ln>
        </p:spPr>
      </p:pic>
      <p:sp>
        <p:nvSpPr>
          <p:cNvPr id="27" name="文本框 26"/>
          <p:cNvSpPr txBox="1"/>
          <p:nvPr/>
        </p:nvSpPr>
        <p:spPr>
          <a:xfrm>
            <a:off x="422186" y="2779581"/>
            <a:ext cx="6103856" cy="323165"/>
          </a:xfrm>
          <a:prstGeom prst="rect">
            <a:avLst/>
          </a:prstGeom>
          <a:noFill/>
        </p:spPr>
        <p:txBody>
          <a:bodyPr wrap="square">
            <a:spAutoFit/>
          </a:bodyPr>
          <a:lstStyle/>
          <a:p>
            <a:pPr indent="304800" algn="l">
              <a:lnSpc>
                <a:spcPts val="1800"/>
              </a:lnSpc>
            </a:pPr>
            <a:r>
              <a:rPr lang="zh-CN" altLang="zh-CN" sz="1800" b="1" kern="0">
                <a:solidFill>
                  <a:srgbClr val="333333"/>
                </a:solidFill>
                <a:effectLst/>
                <a:latin typeface="Helvetica" panose="020B0604020202020204" pitchFamily="34" charset="0"/>
                <a:ea typeface="宋体" panose="02010600030101010101" pitchFamily="2" charset="-122"/>
                <a:cs typeface="宋体" panose="02010600030101010101" pitchFamily="2" charset="-122"/>
              </a:rPr>
              <a:t>供应商的议价能力</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29" name="文本框 28"/>
          <p:cNvSpPr txBox="1"/>
          <p:nvPr/>
        </p:nvSpPr>
        <p:spPr>
          <a:xfrm>
            <a:off x="8821133" y="3253532"/>
            <a:ext cx="2491032" cy="323165"/>
          </a:xfrm>
          <a:prstGeom prst="rect">
            <a:avLst/>
          </a:prstGeom>
          <a:noFill/>
        </p:spPr>
        <p:txBody>
          <a:bodyPr wrap="square">
            <a:spAutoFit/>
          </a:bodyPr>
          <a:lstStyle/>
          <a:p>
            <a:pPr indent="304800" algn="l">
              <a:lnSpc>
                <a:spcPts val="1800"/>
              </a:lnSpc>
            </a:pPr>
            <a:r>
              <a:rPr lang="zh-CN" altLang="zh-CN" sz="1800" b="1" kern="0">
                <a:solidFill>
                  <a:srgbClr val="333333"/>
                </a:solidFill>
                <a:effectLst/>
                <a:latin typeface="Helvetica" panose="020B0604020202020204" pitchFamily="34" charset="0"/>
                <a:ea typeface="宋体" panose="02010600030101010101" pitchFamily="2" charset="-122"/>
                <a:cs typeface="宋体" panose="02010600030101010101" pitchFamily="2" charset="-122"/>
              </a:rPr>
              <a:t>购买者的议价能力</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31" name="文本框 30"/>
          <p:cNvSpPr txBox="1"/>
          <p:nvPr/>
        </p:nvSpPr>
        <p:spPr>
          <a:xfrm>
            <a:off x="4635630" y="965200"/>
            <a:ext cx="2780907" cy="323165"/>
          </a:xfrm>
          <a:prstGeom prst="rect">
            <a:avLst/>
          </a:prstGeom>
          <a:noFill/>
        </p:spPr>
        <p:txBody>
          <a:bodyPr wrap="square">
            <a:spAutoFit/>
          </a:bodyPr>
          <a:lstStyle/>
          <a:p>
            <a:pPr indent="304800" algn="l">
              <a:lnSpc>
                <a:spcPts val="1800"/>
              </a:lnSpc>
            </a:pPr>
            <a:r>
              <a:rPr lang="zh-CN" altLang="zh-CN" sz="1800" b="1" kern="0">
                <a:solidFill>
                  <a:srgbClr val="333333"/>
                </a:solidFill>
                <a:effectLst/>
                <a:latin typeface="Helvetica" panose="020B0604020202020204" pitchFamily="34" charset="0"/>
                <a:ea typeface="宋体" panose="02010600030101010101" pitchFamily="2" charset="-122"/>
                <a:cs typeface="宋体" panose="02010600030101010101" pitchFamily="2" charset="-122"/>
              </a:rPr>
              <a:t>新进入者的威胁</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33" name="文本框 32"/>
          <p:cNvSpPr txBox="1"/>
          <p:nvPr/>
        </p:nvSpPr>
        <p:spPr>
          <a:xfrm>
            <a:off x="4635630" y="5465746"/>
            <a:ext cx="2780907" cy="323165"/>
          </a:xfrm>
          <a:prstGeom prst="rect">
            <a:avLst/>
          </a:prstGeom>
          <a:noFill/>
        </p:spPr>
        <p:txBody>
          <a:bodyPr wrap="square">
            <a:spAutoFit/>
          </a:bodyPr>
          <a:lstStyle/>
          <a:p>
            <a:pPr indent="304800" algn="l">
              <a:lnSpc>
                <a:spcPts val="1800"/>
              </a:lnSpc>
            </a:pPr>
            <a:r>
              <a:rPr lang="zh-CN" altLang="zh-CN" sz="1800" b="1" kern="0">
                <a:solidFill>
                  <a:srgbClr val="333333"/>
                </a:solidFill>
                <a:effectLst/>
                <a:latin typeface="Helvetica" panose="020B0604020202020204" pitchFamily="34" charset="0"/>
                <a:ea typeface="宋体" panose="02010600030101010101" pitchFamily="2" charset="-122"/>
                <a:cs typeface="宋体" panose="02010600030101010101" pitchFamily="2" charset="-122"/>
              </a:rPr>
              <a:t>替代品的威胁</a:t>
            </a:r>
            <a:endParaRPr lang="zh-CN" altLang="zh-CN" sz="1800" kern="100">
              <a:effectLst/>
              <a:latin typeface="等线" panose="02010600030101010101" charset="-122"/>
              <a:ea typeface="等线" panose="02010600030101010101" charset="-122"/>
              <a:cs typeface="Times New Roman" panose="02020603050405020304" pitchFamily="18" charset="0"/>
            </a:endParaRPr>
          </a:p>
        </p:txBody>
      </p:sp>
      <p:sp>
        <p:nvSpPr>
          <p:cNvPr id="35" name="文本框 34"/>
          <p:cNvSpPr txBox="1"/>
          <p:nvPr/>
        </p:nvSpPr>
        <p:spPr>
          <a:xfrm>
            <a:off x="4488514" y="248044"/>
            <a:ext cx="6103856" cy="523220"/>
          </a:xfrm>
          <a:prstGeom prst="rect">
            <a:avLst/>
          </a:prstGeom>
          <a:noFill/>
        </p:spPr>
        <p:txBody>
          <a:bodyPr wrap="square">
            <a:spAutoFit/>
          </a:bodyPr>
          <a:lstStyle/>
          <a:p>
            <a:r>
              <a:rPr lang="zh-CN" altLang="zh-CN" sz="2800" b="1" dirty="0">
                <a:effectLst/>
                <a:ea typeface="宋体" panose="02010600030101010101" pitchFamily="2" charset="-122"/>
                <a:cs typeface="Times New Roman" panose="02020603050405020304" pitchFamily="18" charset="0"/>
              </a:rPr>
              <a:t>波特五力分析模型</a:t>
            </a:r>
            <a:endParaRPr lang="zh-CN" altLang="en-US" sz="2800" b="1" dirty="0"/>
          </a:p>
        </p:txBody>
      </p:sp>
      <p:sp>
        <p:nvSpPr>
          <p:cNvPr id="19" name="文本框 18">
            <a:extLst>
              <a:ext uri="{FF2B5EF4-FFF2-40B4-BE49-F238E27FC236}">
                <a16:creationId xmlns:a16="http://schemas.microsoft.com/office/drawing/2014/main" id="{E93CE8CA-9C34-4AC2-8579-1246FEA1C77B}"/>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16" name="文本框 15"/>
          <p:cNvSpPr txBox="1"/>
          <p:nvPr/>
        </p:nvSpPr>
        <p:spPr>
          <a:xfrm>
            <a:off x="6839948" y="842183"/>
            <a:ext cx="1816523" cy="369332"/>
          </a:xfrm>
          <a:prstGeom prst="rect">
            <a:avLst/>
          </a:prstGeom>
          <a:noFill/>
        </p:spPr>
        <p:txBody>
          <a:bodyPr wrap="square" rtlCol="0">
            <a:spAutoFit/>
          </a:bodyPr>
          <a:lstStyle/>
          <a:p>
            <a:pPr algn="dist"/>
            <a:r>
              <a:rPr lang="zh-CN" altLang="en-US" b="1" dirty="0">
                <a:solidFill>
                  <a:schemeClr val="tx1">
                    <a:lumMod val="65000"/>
                    <a:lumOff val="35000"/>
                  </a:schemeClr>
                </a:solidFill>
                <a:latin typeface="汉仪中宋简" panose="02010609000101010101" pitchFamily="49" charset="-122"/>
                <a:ea typeface="汉仪中宋简" panose="02010609000101010101" pitchFamily="49" charset="-122"/>
              </a:rPr>
              <a:t>主要竞争对手</a:t>
            </a:r>
          </a:p>
        </p:txBody>
      </p:sp>
      <p:grpSp>
        <p:nvGrpSpPr>
          <p:cNvPr id="56" name="组合 55"/>
          <p:cNvGrpSpPr/>
          <p:nvPr/>
        </p:nvGrpSpPr>
        <p:grpSpPr>
          <a:xfrm>
            <a:off x="1361313" y="965200"/>
            <a:ext cx="9231057" cy="5389105"/>
            <a:chOff x="842605" y="1568491"/>
            <a:chExt cx="3718649" cy="4702877"/>
          </a:xfrm>
        </p:grpSpPr>
        <p:sp>
          <p:nvSpPr>
            <p:cNvPr id="28" name="矩形 27"/>
            <p:cNvSpPr/>
            <p:nvPr/>
          </p:nvSpPr>
          <p:spPr>
            <a:xfrm>
              <a:off x="842605" y="1956497"/>
              <a:ext cx="3359184" cy="4314871"/>
            </a:xfrm>
            <a:prstGeom prst="rect">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p:nvSpPr>
          <p:spPr>
            <a:xfrm flipH="1">
              <a:off x="3917768" y="1568491"/>
              <a:ext cx="643486" cy="643486"/>
            </a:xfrm>
            <a:prstGeom prst="halfFrame">
              <a:avLst>
                <a:gd name="adj1" fmla="val 12500"/>
                <a:gd name="adj2" fmla="val 10937"/>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4" name="图片 33">
            <a:extLst>
              <a:ext uri="{FF2B5EF4-FFF2-40B4-BE49-F238E27FC236}">
                <a16:creationId xmlns:a16="http://schemas.microsoft.com/office/drawing/2014/main" id="{57CAB37B-577F-48AC-991F-1977E4912F46}"/>
              </a:ext>
            </a:extLst>
          </p:cNvPr>
          <p:cNvPicPr>
            <a:picLocks noChangeAspect="1"/>
          </p:cNvPicPr>
          <p:nvPr/>
        </p:nvPicPr>
        <p:blipFill>
          <a:blip r:embed="rId2"/>
          <a:stretch>
            <a:fillRect/>
          </a:stretch>
        </p:blipFill>
        <p:spPr>
          <a:xfrm>
            <a:off x="1465209" y="1804436"/>
            <a:ext cx="8130940" cy="44480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660449" y="253168"/>
            <a:ext cx="2580548"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市场风险的防范</a:t>
            </a:r>
          </a:p>
        </p:txBody>
      </p:sp>
      <p:sp>
        <p:nvSpPr>
          <p:cNvPr id="53" name="圆角矩形 2"/>
          <p:cNvSpPr/>
          <p:nvPr/>
        </p:nvSpPr>
        <p:spPr>
          <a:xfrm rot="2700000">
            <a:off x="4723374" y="2544816"/>
            <a:ext cx="2690180" cy="2690180"/>
          </a:xfrm>
          <a:prstGeom prst="round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4" name="组合 53"/>
          <p:cNvGrpSpPr/>
          <p:nvPr/>
        </p:nvGrpSpPr>
        <p:grpSpPr>
          <a:xfrm>
            <a:off x="6618807" y="4294300"/>
            <a:ext cx="914400" cy="914400"/>
            <a:chOff x="6521503" y="4301859"/>
            <a:chExt cx="914400" cy="914400"/>
          </a:xfrm>
        </p:grpSpPr>
        <p:sp>
          <p:nvSpPr>
            <p:cNvPr id="77" name="椭圆 76"/>
            <p:cNvSpPr/>
            <p:nvPr/>
          </p:nvSpPr>
          <p:spPr>
            <a:xfrm>
              <a:off x="6521503" y="4301859"/>
              <a:ext cx="914400" cy="914400"/>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Freeform 70"/>
            <p:cNvSpPr/>
            <p:nvPr/>
          </p:nvSpPr>
          <p:spPr>
            <a:xfrm>
              <a:off x="6841606" y="4600443"/>
              <a:ext cx="283094" cy="3778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4950" y="0"/>
                    <a:pt x="0" y="3544"/>
                    <a:pt x="0" y="8100"/>
                  </a:cubicBezTo>
                  <a:cubicBezTo>
                    <a:pt x="0" y="13669"/>
                    <a:pt x="10800" y="21600"/>
                    <a:pt x="10800" y="21600"/>
                  </a:cubicBezTo>
                  <a:cubicBezTo>
                    <a:pt x="10800" y="21600"/>
                    <a:pt x="21600" y="13669"/>
                    <a:pt x="21600" y="8100"/>
                  </a:cubicBezTo>
                  <a:cubicBezTo>
                    <a:pt x="21600" y="3544"/>
                    <a:pt x="16650" y="0"/>
                    <a:pt x="10800" y="0"/>
                  </a:cubicBezTo>
                  <a:close/>
                  <a:moveTo>
                    <a:pt x="10800" y="12150"/>
                  </a:moveTo>
                  <a:cubicBezTo>
                    <a:pt x="7650" y="12150"/>
                    <a:pt x="5175" y="10294"/>
                    <a:pt x="5175" y="7931"/>
                  </a:cubicBezTo>
                  <a:cubicBezTo>
                    <a:pt x="5175" y="5737"/>
                    <a:pt x="7650" y="3881"/>
                    <a:pt x="10800" y="3881"/>
                  </a:cubicBezTo>
                  <a:cubicBezTo>
                    <a:pt x="13950" y="3881"/>
                    <a:pt x="16425" y="5737"/>
                    <a:pt x="16425" y="7931"/>
                  </a:cubicBezTo>
                  <a:cubicBezTo>
                    <a:pt x="16425" y="10294"/>
                    <a:pt x="13950" y="12150"/>
                    <a:pt x="10800" y="12150"/>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nvGrpSpPr>
          <p:cNvPr id="55" name="组合 54"/>
          <p:cNvGrpSpPr/>
          <p:nvPr/>
        </p:nvGrpSpPr>
        <p:grpSpPr>
          <a:xfrm>
            <a:off x="4636203" y="2486684"/>
            <a:ext cx="914400" cy="914400"/>
            <a:chOff x="4746118" y="2532790"/>
            <a:chExt cx="914400" cy="914400"/>
          </a:xfrm>
        </p:grpSpPr>
        <p:sp>
          <p:nvSpPr>
            <p:cNvPr id="73" name="椭圆 72"/>
            <p:cNvSpPr/>
            <p:nvPr/>
          </p:nvSpPr>
          <p:spPr>
            <a:xfrm>
              <a:off x="4746118" y="2532790"/>
              <a:ext cx="914400" cy="914400"/>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4" name="组合 73"/>
            <p:cNvGrpSpPr/>
            <p:nvPr/>
          </p:nvGrpSpPr>
          <p:grpSpPr>
            <a:xfrm>
              <a:off x="4992223" y="2803420"/>
              <a:ext cx="419283" cy="307199"/>
              <a:chOff x="5403758" y="2773540"/>
              <a:chExt cx="276994" cy="202947"/>
            </a:xfrm>
          </p:grpSpPr>
          <p:sp>
            <p:nvSpPr>
              <p:cNvPr id="75" name="Freeform 144"/>
              <p:cNvSpPr/>
              <p:nvPr/>
            </p:nvSpPr>
            <p:spPr>
              <a:xfrm>
                <a:off x="5466835" y="2829305"/>
                <a:ext cx="213917" cy="147182"/>
              </a:xfrm>
              <a:custGeom>
                <a:avLst/>
                <a:gdLst/>
                <a:ahLst/>
                <a:cxnLst>
                  <a:cxn ang="0">
                    <a:pos x="wd2" y="hd2"/>
                  </a:cxn>
                  <a:cxn ang="5400000">
                    <a:pos x="wd2" y="hd2"/>
                  </a:cxn>
                  <a:cxn ang="10800000">
                    <a:pos x="wd2" y="hd2"/>
                  </a:cxn>
                  <a:cxn ang="16200000">
                    <a:pos x="wd2" y="hd2"/>
                  </a:cxn>
                </a:cxnLst>
                <a:rect l="0" t="0" r="r" b="b"/>
                <a:pathLst>
                  <a:path w="21600" h="21600" extrusionOk="0">
                    <a:moveTo>
                      <a:pt x="18327" y="6035"/>
                    </a:moveTo>
                    <a:cubicBezTo>
                      <a:pt x="17673" y="2541"/>
                      <a:pt x="15273" y="0"/>
                      <a:pt x="12655" y="0"/>
                    </a:cubicBezTo>
                    <a:cubicBezTo>
                      <a:pt x="10691" y="0"/>
                      <a:pt x="8727" y="1271"/>
                      <a:pt x="7636" y="3812"/>
                    </a:cubicBezTo>
                    <a:cubicBezTo>
                      <a:pt x="7200" y="3176"/>
                      <a:pt x="6545" y="2541"/>
                      <a:pt x="5673" y="2541"/>
                    </a:cubicBezTo>
                    <a:cubicBezTo>
                      <a:pt x="3927" y="2541"/>
                      <a:pt x="2618" y="4765"/>
                      <a:pt x="2618" y="7306"/>
                    </a:cubicBezTo>
                    <a:cubicBezTo>
                      <a:pt x="2618" y="7624"/>
                      <a:pt x="2618" y="8259"/>
                      <a:pt x="2618" y="8576"/>
                    </a:cubicBezTo>
                    <a:cubicBezTo>
                      <a:pt x="1091" y="9529"/>
                      <a:pt x="0" y="12071"/>
                      <a:pt x="0" y="14612"/>
                    </a:cubicBezTo>
                    <a:cubicBezTo>
                      <a:pt x="0" y="18424"/>
                      <a:pt x="1964" y="21600"/>
                      <a:pt x="4582" y="21600"/>
                    </a:cubicBezTo>
                    <a:cubicBezTo>
                      <a:pt x="16145" y="21600"/>
                      <a:pt x="16145" y="21600"/>
                      <a:pt x="16145" y="21600"/>
                    </a:cubicBezTo>
                    <a:cubicBezTo>
                      <a:pt x="19200" y="21600"/>
                      <a:pt x="21600" y="18106"/>
                      <a:pt x="21600" y="13659"/>
                    </a:cubicBezTo>
                    <a:cubicBezTo>
                      <a:pt x="21600" y="10165"/>
                      <a:pt x="20291" y="7306"/>
                      <a:pt x="18327" y="6035"/>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6" name="Freeform 145"/>
              <p:cNvSpPr/>
              <p:nvPr/>
            </p:nvSpPr>
            <p:spPr>
              <a:xfrm>
                <a:off x="5403758" y="2773540"/>
                <a:ext cx="202946" cy="177350"/>
              </a:xfrm>
              <a:custGeom>
                <a:avLst/>
                <a:gdLst/>
                <a:ahLst/>
                <a:cxnLst>
                  <a:cxn ang="0">
                    <a:pos x="wd2" y="hd2"/>
                  </a:cxn>
                  <a:cxn ang="5400000">
                    <a:pos x="wd2" y="hd2"/>
                  </a:cxn>
                  <a:cxn ang="10800000">
                    <a:pos x="wd2" y="hd2"/>
                  </a:cxn>
                  <a:cxn ang="16200000">
                    <a:pos x="wd2" y="hd2"/>
                  </a:cxn>
                </a:cxnLst>
                <a:rect l="0" t="0" r="r" b="b"/>
                <a:pathLst>
                  <a:path w="21600" h="21600" extrusionOk="0">
                    <a:moveTo>
                      <a:pt x="7813" y="6059"/>
                    </a:moveTo>
                    <a:cubicBezTo>
                      <a:pt x="8272" y="6059"/>
                      <a:pt x="8502" y="6322"/>
                      <a:pt x="8732" y="6585"/>
                    </a:cubicBezTo>
                    <a:cubicBezTo>
                      <a:pt x="9651" y="7376"/>
                      <a:pt x="9651" y="7376"/>
                      <a:pt x="9651" y="7376"/>
                    </a:cubicBezTo>
                    <a:cubicBezTo>
                      <a:pt x="9881" y="7376"/>
                      <a:pt x="10340" y="7112"/>
                      <a:pt x="10570" y="6849"/>
                    </a:cubicBezTo>
                    <a:cubicBezTo>
                      <a:pt x="10570" y="6849"/>
                      <a:pt x="10800" y="6849"/>
                      <a:pt x="10800" y="6849"/>
                    </a:cubicBezTo>
                    <a:cubicBezTo>
                      <a:pt x="11260" y="6322"/>
                      <a:pt x="11260" y="6322"/>
                      <a:pt x="11260" y="6322"/>
                    </a:cubicBezTo>
                    <a:cubicBezTo>
                      <a:pt x="11949" y="4741"/>
                      <a:pt x="13557" y="3951"/>
                      <a:pt x="14936" y="3951"/>
                    </a:cubicBezTo>
                    <a:cubicBezTo>
                      <a:pt x="15855" y="3951"/>
                      <a:pt x="16545" y="4215"/>
                      <a:pt x="17234" y="4741"/>
                    </a:cubicBezTo>
                    <a:cubicBezTo>
                      <a:pt x="18153" y="4215"/>
                      <a:pt x="19072" y="4215"/>
                      <a:pt x="19991" y="4215"/>
                    </a:cubicBezTo>
                    <a:cubicBezTo>
                      <a:pt x="20451" y="4215"/>
                      <a:pt x="21140" y="4215"/>
                      <a:pt x="21600" y="4478"/>
                    </a:cubicBezTo>
                    <a:cubicBezTo>
                      <a:pt x="21140" y="3424"/>
                      <a:pt x="20451" y="2634"/>
                      <a:pt x="19762" y="1844"/>
                    </a:cubicBezTo>
                    <a:cubicBezTo>
                      <a:pt x="18383" y="790"/>
                      <a:pt x="16774" y="0"/>
                      <a:pt x="14936" y="0"/>
                    </a:cubicBezTo>
                    <a:cubicBezTo>
                      <a:pt x="12868" y="0"/>
                      <a:pt x="10800" y="1054"/>
                      <a:pt x="9421" y="2634"/>
                    </a:cubicBezTo>
                    <a:cubicBezTo>
                      <a:pt x="8962" y="2371"/>
                      <a:pt x="8272" y="2371"/>
                      <a:pt x="7813" y="2371"/>
                    </a:cubicBezTo>
                    <a:cubicBezTo>
                      <a:pt x="5055" y="2371"/>
                      <a:pt x="2757" y="5005"/>
                      <a:pt x="2757" y="8166"/>
                    </a:cubicBezTo>
                    <a:cubicBezTo>
                      <a:pt x="2757" y="8166"/>
                      <a:pt x="2757" y="8166"/>
                      <a:pt x="2757" y="8166"/>
                    </a:cubicBezTo>
                    <a:cubicBezTo>
                      <a:pt x="1149" y="9483"/>
                      <a:pt x="0" y="11854"/>
                      <a:pt x="0" y="14224"/>
                    </a:cubicBezTo>
                    <a:cubicBezTo>
                      <a:pt x="0" y="17649"/>
                      <a:pt x="2068" y="20810"/>
                      <a:pt x="4826" y="21600"/>
                    </a:cubicBezTo>
                    <a:cubicBezTo>
                      <a:pt x="4596" y="20810"/>
                      <a:pt x="4366" y="20020"/>
                      <a:pt x="4366" y="18966"/>
                    </a:cubicBezTo>
                    <a:cubicBezTo>
                      <a:pt x="4366" y="18439"/>
                      <a:pt x="4366" y="17912"/>
                      <a:pt x="4596" y="17385"/>
                    </a:cubicBezTo>
                    <a:cubicBezTo>
                      <a:pt x="3906" y="16595"/>
                      <a:pt x="3217" y="15541"/>
                      <a:pt x="3217" y="14224"/>
                    </a:cubicBezTo>
                    <a:cubicBezTo>
                      <a:pt x="3217" y="12907"/>
                      <a:pt x="4136" y="11590"/>
                      <a:pt x="5285" y="10800"/>
                    </a:cubicBezTo>
                    <a:cubicBezTo>
                      <a:pt x="6434" y="10273"/>
                      <a:pt x="6434" y="10273"/>
                      <a:pt x="6434" y="10273"/>
                    </a:cubicBezTo>
                    <a:cubicBezTo>
                      <a:pt x="6204" y="8693"/>
                      <a:pt x="6204" y="8693"/>
                      <a:pt x="6204" y="8693"/>
                    </a:cubicBezTo>
                    <a:cubicBezTo>
                      <a:pt x="5974" y="8429"/>
                      <a:pt x="5974" y="8429"/>
                      <a:pt x="5974" y="8166"/>
                    </a:cubicBezTo>
                    <a:cubicBezTo>
                      <a:pt x="5974" y="7112"/>
                      <a:pt x="6894" y="6059"/>
                      <a:pt x="7813" y="6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grpSp>
        <p:nvGrpSpPr>
          <p:cNvPr id="56" name="组合 55"/>
          <p:cNvGrpSpPr/>
          <p:nvPr/>
        </p:nvGrpSpPr>
        <p:grpSpPr>
          <a:xfrm>
            <a:off x="6542607" y="2464601"/>
            <a:ext cx="914400" cy="914400"/>
            <a:chOff x="6521503" y="2530975"/>
            <a:chExt cx="914400" cy="914400"/>
          </a:xfrm>
        </p:grpSpPr>
        <p:sp>
          <p:nvSpPr>
            <p:cNvPr id="69" name="椭圆 68"/>
            <p:cNvSpPr/>
            <p:nvPr/>
          </p:nvSpPr>
          <p:spPr>
            <a:xfrm>
              <a:off x="6521503" y="2530975"/>
              <a:ext cx="914400" cy="914400"/>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0" name="组合 69"/>
            <p:cNvGrpSpPr/>
            <p:nvPr/>
          </p:nvGrpSpPr>
          <p:grpSpPr>
            <a:xfrm>
              <a:off x="6798742" y="2798649"/>
              <a:ext cx="353392" cy="353391"/>
              <a:chOff x="9278009" y="2182987"/>
              <a:chExt cx="276994" cy="276994"/>
            </a:xfrm>
          </p:grpSpPr>
          <p:sp>
            <p:nvSpPr>
              <p:cNvPr id="71" name="Freeform 153"/>
              <p:cNvSpPr/>
              <p:nvPr/>
            </p:nvSpPr>
            <p:spPr>
              <a:xfrm>
                <a:off x="9384053" y="2312799"/>
                <a:ext cx="170950" cy="147182"/>
              </a:xfrm>
              <a:custGeom>
                <a:avLst/>
                <a:gdLst/>
                <a:ahLst/>
                <a:cxnLst>
                  <a:cxn ang="0">
                    <a:pos x="wd2" y="hd2"/>
                  </a:cxn>
                  <a:cxn ang="5400000">
                    <a:pos x="wd2" y="hd2"/>
                  </a:cxn>
                  <a:cxn ang="10800000">
                    <a:pos x="wd2" y="hd2"/>
                  </a:cxn>
                  <a:cxn ang="16200000">
                    <a:pos x="wd2" y="hd2"/>
                  </a:cxn>
                </a:cxnLst>
                <a:rect l="0" t="0" r="r" b="b"/>
                <a:pathLst>
                  <a:path w="21600" h="21600" extrusionOk="0">
                    <a:moveTo>
                      <a:pt x="21600" y="9529"/>
                    </a:moveTo>
                    <a:cubicBezTo>
                      <a:pt x="21600" y="4129"/>
                      <a:pt x="16678" y="0"/>
                      <a:pt x="10937" y="0"/>
                    </a:cubicBezTo>
                    <a:cubicBezTo>
                      <a:pt x="4922" y="0"/>
                      <a:pt x="0" y="4129"/>
                      <a:pt x="0" y="9529"/>
                    </a:cubicBezTo>
                    <a:cubicBezTo>
                      <a:pt x="0" y="14929"/>
                      <a:pt x="4922" y="19059"/>
                      <a:pt x="10937" y="19059"/>
                    </a:cubicBezTo>
                    <a:cubicBezTo>
                      <a:pt x="11757" y="19059"/>
                      <a:pt x="12851" y="19059"/>
                      <a:pt x="13671" y="18741"/>
                    </a:cubicBezTo>
                    <a:cubicBezTo>
                      <a:pt x="19959" y="21600"/>
                      <a:pt x="19959" y="21600"/>
                      <a:pt x="19959" y="21600"/>
                    </a:cubicBezTo>
                    <a:cubicBezTo>
                      <a:pt x="19139" y="15565"/>
                      <a:pt x="19139" y="15565"/>
                      <a:pt x="19139" y="15565"/>
                    </a:cubicBezTo>
                    <a:cubicBezTo>
                      <a:pt x="20780" y="13976"/>
                      <a:pt x="21600" y="11753"/>
                      <a:pt x="21600" y="952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2" name="Freeform 154"/>
              <p:cNvSpPr/>
              <p:nvPr/>
            </p:nvSpPr>
            <p:spPr>
              <a:xfrm>
                <a:off x="9278009" y="2182987"/>
                <a:ext cx="276994" cy="239513"/>
              </a:xfrm>
              <a:custGeom>
                <a:avLst/>
                <a:gdLst/>
                <a:ahLst/>
                <a:cxnLst>
                  <a:cxn ang="0">
                    <a:pos x="wd2" y="hd2"/>
                  </a:cxn>
                  <a:cxn ang="5400000">
                    <a:pos x="wd2" y="hd2"/>
                  </a:cxn>
                  <a:cxn ang="10800000">
                    <a:pos x="wd2" y="hd2"/>
                  </a:cxn>
                  <a:cxn ang="16200000">
                    <a:pos x="wd2" y="hd2"/>
                  </a:cxn>
                </a:cxnLst>
                <a:rect l="0" t="0" r="r" b="b"/>
                <a:pathLst>
                  <a:path w="21600" h="21600" extrusionOk="0">
                    <a:moveTo>
                      <a:pt x="4725" y="5059"/>
                    </a:moveTo>
                    <a:cubicBezTo>
                      <a:pt x="5400" y="4281"/>
                      <a:pt x="6412" y="3892"/>
                      <a:pt x="7425" y="3503"/>
                    </a:cubicBezTo>
                    <a:cubicBezTo>
                      <a:pt x="8437" y="3114"/>
                      <a:pt x="9619" y="2919"/>
                      <a:pt x="10800" y="2919"/>
                    </a:cubicBezTo>
                    <a:cubicBezTo>
                      <a:pt x="11981" y="2919"/>
                      <a:pt x="13163" y="3114"/>
                      <a:pt x="14175" y="3503"/>
                    </a:cubicBezTo>
                    <a:cubicBezTo>
                      <a:pt x="15188" y="3892"/>
                      <a:pt x="16200" y="4281"/>
                      <a:pt x="16875" y="5059"/>
                    </a:cubicBezTo>
                    <a:cubicBezTo>
                      <a:pt x="18394" y="6227"/>
                      <a:pt x="19069" y="7978"/>
                      <a:pt x="19069" y="9535"/>
                    </a:cubicBezTo>
                    <a:cubicBezTo>
                      <a:pt x="19069" y="9924"/>
                      <a:pt x="19069" y="10314"/>
                      <a:pt x="19069" y="10703"/>
                    </a:cubicBezTo>
                    <a:cubicBezTo>
                      <a:pt x="19575" y="11092"/>
                      <a:pt x="20081" y="11481"/>
                      <a:pt x="20588" y="11870"/>
                    </a:cubicBezTo>
                    <a:cubicBezTo>
                      <a:pt x="20756" y="12065"/>
                      <a:pt x="20925" y="12065"/>
                      <a:pt x="21094" y="12259"/>
                    </a:cubicBezTo>
                    <a:cubicBezTo>
                      <a:pt x="21431" y="11481"/>
                      <a:pt x="21600" y="10508"/>
                      <a:pt x="21600" y="9535"/>
                    </a:cubicBezTo>
                    <a:cubicBezTo>
                      <a:pt x="21600" y="4281"/>
                      <a:pt x="16706" y="0"/>
                      <a:pt x="10800" y="0"/>
                    </a:cubicBezTo>
                    <a:cubicBezTo>
                      <a:pt x="4894" y="0"/>
                      <a:pt x="0" y="4281"/>
                      <a:pt x="0" y="9535"/>
                    </a:cubicBezTo>
                    <a:cubicBezTo>
                      <a:pt x="0" y="11870"/>
                      <a:pt x="844" y="13816"/>
                      <a:pt x="2362" y="15568"/>
                    </a:cubicBezTo>
                    <a:cubicBezTo>
                      <a:pt x="1519" y="21600"/>
                      <a:pt x="1519" y="21600"/>
                      <a:pt x="1519" y="21600"/>
                    </a:cubicBezTo>
                    <a:cubicBezTo>
                      <a:pt x="6750" y="19265"/>
                      <a:pt x="6750" y="19265"/>
                      <a:pt x="6750" y="19265"/>
                    </a:cubicBezTo>
                    <a:cubicBezTo>
                      <a:pt x="6750" y="18681"/>
                      <a:pt x="6581" y="18097"/>
                      <a:pt x="6581" y="17514"/>
                    </a:cubicBezTo>
                    <a:cubicBezTo>
                      <a:pt x="6581" y="17124"/>
                      <a:pt x="6581" y="16541"/>
                      <a:pt x="6750" y="16151"/>
                    </a:cubicBezTo>
                    <a:cubicBezTo>
                      <a:pt x="4556" y="17124"/>
                      <a:pt x="4556" y="17124"/>
                      <a:pt x="4556" y="17124"/>
                    </a:cubicBezTo>
                    <a:cubicBezTo>
                      <a:pt x="4894" y="14400"/>
                      <a:pt x="4894" y="14400"/>
                      <a:pt x="4894" y="14400"/>
                    </a:cubicBezTo>
                    <a:cubicBezTo>
                      <a:pt x="4050" y="13427"/>
                      <a:pt x="4050" y="13427"/>
                      <a:pt x="4050" y="13427"/>
                    </a:cubicBezTo>
                    <a:cubicBezTo>
                      <a:pt x="3375" y="12649"/>
                      <a:pt x="2531" y="11286"/>
                      <a:pt x="2531" y="9535"/>
                    </a:cubicBezTo>
                    <a:cubicBezTo>
                      <a:pt x="2531" y="7978"/>
                      <a:pt x="3206" y="6227"/>
                      <a:pt x="4725" y="5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sp>
        <p:nvSpPr>
          <p:cNvPr id="57" name="椭圆 56"/>
          <p:cNvSpPr/>
          <p:nvPr/>
        </p:nvSpPr>
        <p:spPr>
          <a:xfrm>
            <a:off x="4660449" y="4331736"/>
            <a:ext cx="914400" cy="914400"/>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Freeform 168"/>
          <p:cNvSpPr/>
          <p:nvPr/>
        </p:nvSpPr>
        <p:spPr>
          <a:xfrm>
            <a:off x="4927365" y="4613823"/>
            <a:ext cx="374226" cy="356935"/>
          </a:xfrm>
          <a:custGeom>
            <a:avLst/>
            <a:gdLst/>
            <a:ahLst/>
            <a:cxnLst>
              <a:cxn ang="0">
                <a:pos x="wd2" y="hd2"/>
              </a:cxn>
              <a:cxn ang="5400000">
                <a:pos x="wd2" y="hd2"/>
              </a:cxn>
              <a:cxn ang="10800000">
                <a:pos x="wd2" y="hd2"/>
              </a:cxn>
              <a:cxn ang="16200000">
                <a:pos x="wd2" y="hd2"/>
              </a:cxn>
            </a:cxnLst>
            <a:rect l="0" t="0" r="r" b="b"/>
            <a:pathLst>
              <a:path w="21600" h="21600" extrusionOk="0">
                <a:moveTo>
                  <a:pt x="19912" y="0"/>
                </a:moveTo>
                <a:cubicBezTo>
                  <a:pt x="1688" y="0"/>
                  <a:pt x="1688" y="0"/>
                  <a:pt x="1688" y="0"/>
                </a:cubicBezTo>
                <a:cubicBezTo>
                  <a:pt x="675" y="0"/>
                  <a:pt x="0" y="708"/>
                  <a:pt x="0" y="1770"/>
                </a:cubicBezTo>
                <a:cubicBezTo>
                  <a:pt x="0" y="15580"/>
                  <a:pt x="0" y="15580"/>
                  <a:pt x="0" y="15580"/>
                </a:cubicBezTo>
                <a:cubicBezTo>
                  <a:pt x="0" y="16643"/>
                  <a:pt x="675" y="17351"/>
                  <a:pt x="1688" y="17351"/>
                </a:cubicBezTo>
                <a:cubicBezTo>
                  <a:pt x="8269" y="17351"/>
                  <a:pt x="8269" y="17351"/>
                  <a:pt x="8269" y="17351"/>
                </a:cubicBezTo>
                <a:cubicBezTo>
                  <a:pt x="8269" y="19830"/>
                  <a:pt x="8269" y="19830"/>
                  <a:pt x="8269" y="19830"/>
                </a:cubicBezTo>
                <a:cubicBezTo>
                  <a:pt x="5906" y="19830"/>
                  <a:pt x="5906" y="19830"/>
                  <a:pt x="5906" y="19830"/>
                </a:cubicBezTo>
                <a:cubicBezTo>
                  <a:pt x="5906" y="21600"/>
                  <a:pt x="5906" y="21600"/>
                  <a:pt x="5906" y="21600"/>
                </a:cubicBezTo>
                <a:cubicBezTo>
                  <a:pt x="15694" y="21600"/>
                  <a:pt x="15694" y="21600"/>
                  <a:pt x="15694" y="21600"/>
                </a:cubicBezTo>
                <a:cubicBezTo>
                  <a:pt x="15694" y="19830"/>
                  <a:pt x="15694" y="19830"/>
                  <a:pt x="15694" y="19830"/>
                </a:cubicBezTo>
                <a:cubicBezTo>
                  <a:pt x="13331" y="19830"/>
                  <a:pt x="13331" y="19830"/>
                  <a:pt x="13331" y="19830"/>
                </a:cubicBezTo>
                <a:cubicBezTo>
                  <a:pt x="13331" y="17351"/>
                  <a:pt x="13331" y="17351"/>
                  <a:pt x="13331" y="17351"/>
                </a:cubicBezTo>
                <a:cubicBezTo>
                  <a:pt x="19912" y="17351"/>
                  <a:pt x="19912" y="17351"/>
                  <a:pt x="19912" y="17351"/>
                </a:cubicBezTo>
                <a:cubicBezTo>
                  <a:pt x="20925" y="17351"/>
                  <a:pt x="21600" y="16643"/>
                  <a:pt x="21600" y="15580"/>
                </a:cubicBezTo>
                <a:cubicBezTo>
                  <a:pt x="21600" y="1770"/>
                  <a:pt x="21600" y="1770"/>
                  <a:pt x="21600" y="1770"/>
                </a:cubicBezTo>
                <a:cubicBezTo>
                  <a:pt x="21600" y="708"/>
                  <a:pt x="20925" y="0"/>
                  <a:pt x="19912" y="0"/>
                </a:cubicBezTo>
                <a:close/>
                <a:moveTo>
                  <a:pt x="19912" y="14695"/>
                </a:moveTo>
                <a:cubicBezTo>
                  <a:pt x="1688" y="14695"/>
                  <a:pt x="1688" y="14695"/>
                  <a:pt x="1688" y="14695"/>
                </a:cubicBezTo>
                <a:cubicBezTo>
                  <a:pt x="1688" y="1770"/>
                  <a:pt x="1688" y="1770"/>
                  <a:pt x="1688" y="1770"/>
                </a:cubicBezTo>
                <a:cubicBezTo>
                  <a:pt x="19912" y="1770"/>
                  <a:pt x="19912" y="1770"/>
                  <a:pt x="19912" y="1770"/>
                </a:cubicBezTo>
                <a:lnTo>
                  <a:pt x="19912" y="14695"/>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60" name="文本框 23"/>
          <p:cNvSpPr txBox="1"/>
          <p:nvPr/>
        </p:nvSpPr>
        <p:spPr>
          <a:xfrm>
            <a:off x="8003260" y="2316776"/>
            <a:ext cx="283087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科学界定进入市场的定位</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
        <p:nvSpPr>
          <p:cNvPr id="81" name="文本框 23"/>
          <p:cNvSpPr txBox="1"/>
          <p:nvPr/>
        </p:nvSpPr>
        <p:spPr>
          <a:xfrm>
            <a:off x="7853310" y="4776606"/>
            <a:ext cx="2352007"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制定以市场为导向的整合营销策略</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
        <p:nvSpPr>
          <p:cNvPr id="83" name="文本框 23"/>
          <p:cNvSpPr txBox="1"/>
          <p:nvPr/>
        </p:nvSpPr>
        <p:spPr>
          <a:xfrm>
            <a:off x="1570607" y="2155325"/>
            <a:ext cx="27736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zh-CN" sz="2400" b="1" kern="100">
                <a:effectLst/>
                <a:latin typeface="等线" panose="02010600030101010101" charset="-122"/>
                <a:ea typeface="宋体" panose="02010600030101010101" pitchFamily="2" charset="-122"/>
                <a:cs typeface="Times New Roman" panose="02020603050405020304" pitchFamily="18" charset="0"/>
              </a:rPr>
              <a:t>合理控制进入市场的成本</a:t>
            </a:r>
            <a:endParaRPr lang="zh-CN" altLang="zh-CN" sz="2400" b="1" kern="100">
              <a:effectLst/>
              <a:latin typeface="等线" panose="02010600030101010101" charset="-122"/>
              <a:ea typeface="等线" panose="02010600030101010101" charset="-122"/>
              <a:cs typeface="Times New Roman" panose="02020603050405020304" pitchFamily="18" charset="0"/>
            </a:endParaRPr>
          </a:p>
        </p:txBody>
      </p:sp>
      <p:sp>
        <p:nvSpPr>
          <p:cNvPr id="87" name="文本框 23"/>
          <p:cNvSpPr txBox="1"/>
          <p:nvPr/>
        </p:nvSpPr>
        <p:spPr>
          <a:xfrm>
            <a:off x="1692410" y="4793201"/>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zh-CN" sz="2400" b="1" kern="100" dirty="0">
                <a:effectLst/>
                <a:latin typeface="等线" panose="02010600030101010101" charset="-122"/>
                <a:ea typeface="宋体" panose="02010600030101010101" pitchFamily="2" charset="-122"/>
                <a:cs typeface="Times New Roman" panose="02020603050405020304" pitchFamily="18" charset="0"/>
              </a:rPr>
              <a:t>制定合理的价格策略</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
        <p:nvSpPr>
          <p:cNvPr id="33" name="文本框 32">
            <a:extLst>
              <a:ext uri="{FF2B5EF4-FFF2-40B4-BE49-F238E27FC236}">
                <a16:creationId xmlns:a16="http://schemas.microsoft.com/office/drawing/2014/main" id="{F0D23955-8BCB-40E2-8EBE-716A54A4E9B9}"/>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1" grpId="0"/>
      <p:bldP spid="83"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0" name="直角三角形 9"/>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2204263" y="1398100"/>
            <a:ext cx="999774" cy="99977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1</a:t>
            </a:r>
            <a:endParaRPr lang="zh-CN" altLang="en-US"/>
          </a:p>
        </p:txBody>
      </p:sp>
      <p:sp>
        <p:nvSpPr>
          <p:cNvPr id="16" name="椭圆 15"/>
          <p:cNvSpPr/>
          <p:nvPr/>
        </p:nvSpPr>
        <p:spPr>
          <a:xfrm>
            <a:off x="2204263" y="2759652"/>
            <a:ext cx="999774" cy="99977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2</a:t>
            </a:r>
            <a:endParaRPr lang="zh-CN" altLang="en-US"/>
          </a:p>
        </p:txBody>
      </p:sp>
      <p:sp>
        <p:nvSpPr>
          <p:cNvPr id="3" name="文本框 2"/>
          <p:cNvSpPr txBox="1"/>
          <p:nvPr/>
        </p:nvSpPr>
        <p:spPr>
          <a:xfrm>
            <a:off x="3416077" y="1777456"/>
            <a:ext cx="2601798" cy="369332"/>
          </a:xfrm>
          <a:prstGeom prst="rect">
            <a:avLst/>
          </a:prstGeom>
          <a:noFill/>
        </p:spPr>
        <p:txBody>
          <a:bodyPr wrap="square" rtlCol="0">
            <a:spAutoFit/>
          </a:bodyPr>
          <a:lstStyle/>
          <a:p>
            <a:r>
              <a:rPr lang="zh-CN" altLang="en-US"/>
              <a:t>创业者的素质和能力</a:t>
            </a:r>
          </a:p>
        </p:txBody>
      </p:sp>
      <p:sp>
        <p:nvSpPr>
          <p:cNvPr id="18" name="文本框 17"/>
          <p:cNvSpPr txBox="1"/>
          <p:nvPr/>
        </p:nvSpPr>
        <p:spPr>
          <a:xfrm>
            <a:off x="3416097" y="3074873"/>
            <a:ext cx="2601798" cy="369332"/>
          </a:xfrm>
          <a:prstGeom prst="rect">
            <a:avLst/>
          </a:prstGeom>
          <a:noFill/>
        </p:spPr>
        <p:txBody>
          <a:bodyPr wrap="square" rtlCol="0">
            <a:spAutoFit/>
          </a:bodyPr>
          <a:lstStyle/>
          <a:p>
            <a:r>
              <a:rPr lang="zh-CN" altLang="en-US"/>
              <a:t>创业者的决策</a:t>
            </a:r>
          </a:p>
        </p:txBody>
      </p:sp>
      <p:sp>
        <p:nvSpPr>
          <p:cNvPr id="19" name="椭圆 18"/>
          <p:cNvSpPr/>
          <p:nvPr/>
        </p:nvSpPr>
        <p:spPr>
          <a:xfrm>
            <a:off x="2204263" y="4121204"/>
            <a:ext cx="999774" cy="99977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3</a:t>
            </a:r>
            <a:endParaRPr lang="zh-CN" altLang="en-US"/>
          </a:p>
        </p:txBody>
      </p:sp>
      <p:sp>
        <p:nvSpPr>
          <p:cNvPr id="20" name="文本框 19"/>
          <p:cNvSpPr txBox="1"/>
          <p:nvPr/>
        </p:nvSpPr>
        <p:spPr>
          <a:xfrm>
            <a:off x="3416097" y="4436425"/>
            <a:ext cx="2601798" cy="369332"/>
          </a:xfrm>
          <a:prstGeom prst="rect">
            <a:avLst/>
          </a:prstGeom>
          <a:noFill/>
        </p:spPr>
        <p:txBody>
          <a:bodyPr wrap="square" rtlCol="0">
            <a:spAutoFit/>
          </a:bodyPr>
          <a:lstStyle/>
          <a:p>
            <a:r>
              <a:rPr lang="zh-CN" altLang="en-US"/>
              <a:t>企业的组织架构</a:t>
            </a:r>
          </a:p>
        </p:txBody>
      </p:sp>
      <p:sp>
        <p:nvSpPr>
          <p:cNvPr id="21" name="文本框 20">
            <a:extLst>
              <a:ext uri="{FF2B5EF4-FFF2-40B4-BE49-F238E27FC236}">
                <a16:creationId xmlns:a16="http://schemas.microsoft.com/office/drawing/2014/main" id="{DF0B1BDB-64BB-47D2-A3A7-C97481DBDDD9}"/>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
        <p:nvSpPr>
          <p:cNvPr id="22" name="文本框 21">
            <a:extLst>
              <a:ext uri="{FF2B5EF4-FFF2-40B4-BE49-F238E27FC236}">
                <a16:creationId xmlns:a16="http://schemas.microsoft.com/office/drawing/2014/main" id="{EE4637D4-39A6-46BD-8FB7-72BBE3B7F070}"/>
              </a:ext>
            </a:extLst>
          </p:cNvPr>
          <p:cNvSpPr txBox="1"/>
          <p:nvPr/>
        </p:nvSpPr>
        <p:spPr>
          <a:xfrm>
            <a:off x="4660449" y="253168"/>
            <a:ext cx="2580548"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管理风险及防范</a:t>
            </a:r>
          </a:p>
        </p:txBody>
      </p:sp>
      <p:sp>
        <p:nvSpPr>
          <p:cNvPr id="24" name="椭圆 23">
            <a:extLst>
              <a:ext uri="{FF2B5EF4-FFF2-40B4-BE49-F238E27FC236}">
                <a16:creationId xmlns:a16="http://schemas.microsoft.com/office/drawing/2014/main" id="{577D53C3-B5F8-4CA5-8326-952C55DB7BD1}"/>
              </a:ext>
            </a:extLst>
          </p:cNvPr>
          <p:cNvSpPr/>
          <p:nvPr/>
        </p:nvSpPr>
        <p:spPr>
          <a:xfrm>
            <a:off x="7142023" y="1530180"/>
            <a:ext cx="999774" cy="99977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1</a:t>
            </a:r>
            <a:endParaRPr lang="zh-CN" altLang="en-US"/>
          </a:p>
        </p:txBody>
      </p:sp>
      <p:sp>
        <p:nvSpPr>
          <p:cNvPr id="25" name="椭圆 24">
            <a:extLst>
              <a:ext uri="{FF2B5EF4-FFF2-40B4-BE49-F238E27FC236}">
                <a16:creationId xmlns:a16="http://schemas.microsoft.com/office/drawing/2014/main" id="{6745B846-74B0-4BCB-BD25-2C21BAD7295D}"/>
              </a:ext>
            </a:extLst>
          </p:cNvPr>
          <p:cNvSpPr/>
          <p:nvPr/>
        </p:nvSpPr>
        <p:spPr>
          <a:xfrm>
            <a:off x="7142023" y="2891732"/>
            <a:ext cx="999774" cy="99977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2</a:t>
            </a:r>
            <a:endParaRPr lang="zh-CN" altLang="en-US"/>
          </a:p>
        </p:txBody>
      </p:sp>
      <p:sp>
        <p:nvSpPr>
          <p:cNvPr id="26" name="文本框 25">
            <a:extLst>
              <a:ext uri="{FF2B5EF4-FFF2-40B4-BE49-F238E27FC236}">
                <a16:creationId xmlns:a16="http://schemas.microsoft.com/office/drawing/2014/main" id="{DE40FD3B-E292-4D8D-A69C-FD2A596B2439}"/>
              </a:ext>
            </a:extLst>
          </p:cNvPr>
          <p:cNvSpPr txBox="1"/>
          <p:nvPr/>
        </p:nvSpPr>
        <p:spPr>
          <a:xfrm>
            <a:off x="8479155" y="1845945"/>
            <a:ext cx="2843530" cy="368300"/>
          </a:xfrm>
          <a:prstGeom prst="rect">
            <a:avLst/>
          </a:prstGeom>
          <a:noFill/>
        </p:spPr>
        <p:txBody>
          <a:bodyPr wrap="square" rtlCol="0">
            <a:spAutoFit/>
          </a:bodyPr>
          <a:lstStyle/>
          <a:p>
            <a:r>
              <a:rPr lang="zh-CN" altLang="en-US"/>
              <a:t>提高创业者的素质和能力</a:t>
            </a:r>
          </a:p>
        </p:txBody>
      </p:sp>
      <p:sp>
        <p:nvSpPr>
          <p:cNvPr id="27" name="文本框 26">
            <a:extLst>
              <a:ext uri="{FF2B5EF4-FFF2-40B4-BE49-F238E27FC236}">
                <a16:creationId xmlns:a16="http://schemas.microsoft.com/office/drawing/2014/main" id="{B18E4A06-5F88-4778-AE08-80A356C53C6A}"/>
              </a:ext>
            </a:extLst>
          </p:cNvPr>
          <p:cNvSpPr txBox="1"/>
          <p:nvPr/>
        </p:nvSpPr>
        <p:spPr>
          <a:xfrm>
            <a:off x="8423910" y="3206750"/>
            <a:ext cx="2843530" cy="368300"/>
          </a:xfrm>
          <a:prstGeom prst="rect">
            <a:avLst/>
          </a:prstGeom>
          <a:noFill/>
        </p:spPr>
        <p:txBody>
          <a:bodyPr wrap="square" rtlCol="0">
            <a:spAutoFit/>
          </a:bodyPr>
          <a:lstStyle/>
          <a:p>
            <a:r>
              <a:rPr lang="zh-CN" altLang="en-US"/>
              <a:t>建立现代企业制度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p:bldP spid="18" grpId="0"/>
      <p:bldP spid="19" grpId="0" animBg="1"/>
      <p:bldP spid="20" grpId="0"/>
      <p:bldP spid="24" grpId="0" animBg="1"/>
      <p:bldP spid="25" grpId="0" animBg="1"/>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0" name="直角三角形 9"/>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6" name="矩形: 圆角 15"/>
          <p:cNvSpPr/>
          <p:nvPr/>
        </p:nvSpPr>
        <p:spPr>
          <a:xfrm>
            <a:off x="2946254" y="1386314"/>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现金流风险</a:t>
            </a:r>
          </a:p>
        </p:txBody>
      </p:sp>
      <p:sp>
        <p:nvSpPr>
          <p:cNvPr id="17" name="矩形: 圆角 16"/>
          <p:cNvSpPr/>
          <p:nvPr/>
        </p:nvSpPr>
        <p:spPr>
          <a:xfrm>
            <a:off x="363703" y="3426256"/>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经营不利</a:t>
            </a:r>
          </a:p>
        </p:txBody>
      </p:sp>
      <p:sp>
        <p:nvSpPr>
          <p:cNvPr id="18" name="矩形: 圆角 17"/>
          <p:cNvSpPr/>
          <p:nvPr/>
        </p:nvSpPr>
        <p:spPr>
          <a:xfrm>
            <a:off x="5507742" y="3461224"/>
            <a:ext cx="1332868" cy="97211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财务失控</a:t>
            </a:r>
          </a:p>
        </p:txBody>
      </p:sp>
      <p:sp>
        <p:nvSpPr>
          <p:cNvPr id="19" name="矩形: 圆角 18"/>
          <p:cNvSpPr/>
          <p:nvPr/>
        </p:nvSpPr>
        <p:spPr>
          <a:xfrm>
            <a:off x="3760937" y="3426256"/>
            <a:ext cx="1332868" cy="97211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融资不利</a:t>
            </a:r>
          </a:p>
        </p:txBody>
      </p:sp>
      <p:sp>
        <p:nvSpPr>
          <p:cNvPr id="20" name="矩形: 圆角 19"/>
          <p:cNvSpPr/>
          <p:nvPr/>
        </p:nvSpPr>
        <p:spPr>
          <a:xfrm>
            <a:off x="2107476" y="3426257"/>
            <a:ext cx="1332868" cy="97211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投资不利</a:t>
            </a:r>
          </a:p>
        </p:txBody>
      </p:sp>
      <p:sp>
        <p:nvSpPr>
          <p:cNvPr id="36" name="矩形: 圆角 35"/>
          <p:cNvSpPr/>
          <p:nvPr/>
        </p:nvSpPr>
        <p:spPr>
          <a:xfrm>
            <a:off x="9026973" y="1386312"/>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筹资风险</a:t>
            </a:r>
          </a:p>
        </p:txBody>
      </p:sp>
      <p:sp>
        <p:nvSpPr>
          <p:cNvPr id="37" name="矩形: 圆角 36"/>
          <p:cNvSpPr/>
          <p:nvPr/>
        </p:nvSpPr>
        <p:spPr>
          <a:xfrm>
            <a:off x="7373245" y="3331020"/>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投资利润率</a:t>
            </a:r>
          </a:p>
        </p:txBody>
      </p:sp>
      <p:sp>
        <p:nvSpPr>
          <p:cNvPr id="38" name="矩形: 圆角 37"/>
          <p:cNvSpPr/>
          <p:nvPr/>
        </p:nvSpPr>
        <p:spPr>
          <a:xfrm>
            <a:off x="9033322" y="3331020"/>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经营亏损</a:t>
            </a:r>
          </a:p>
        </p:txBody>
      </p:sp>
      <p:sp>
        <p:nvSpPr>
          <p:cNvPr id="39" name="矩形: 圆角 38"/>
          <p:cNvSpPr/>
          <p:nvPr/>
        </p:nvSpPr>
        <p:spPr>
          <a:xfrm>
            <a:off x="10693399" y="3331021"/>
            <a:ext cx="1332868" cy="9721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负债结构</a:t>
            </a:r>
          </a:p>
        </p:txBody>
      </p:sp>
      <p:cxnSp>
        <p:nvCxnSpPr>
          <p:cNvPr id="43" name="连接符: 肘形 42"/>
          <p:cNvCxnSpPr>
            <a:stCxn id="16" idx="2"/>
            <a:endCxn id="17" idx="0"/>
          </p:cNvCxnSpPr>
          <p:nvPr/>
        </p:nvCxnSpPr>
        <p:spPr>
          <a:xfrm rot="5400000">
            <a:off x="1787498" y="1601065"/>
            <a:ext cx="1067831" cy="2582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16" idx="2"/>
            <a:endCxn id="20" idx="0"/>
          </p:cNvCxnSpPr>
          <p:nvPr/>
        </p:nvCxnSpPr>
        <p:spPr>
          <a:xfrm rot="5400000">
            <a:off x="2659383" y="2472952"/>
            <a:ext cx="1067832" cy="8387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16" idx="2"/>
            <a:endCxn id="19" idx="0"/>
          </p:cNvCxnSpPr>
          <p:nvPr/>
        </p:nvCxnSpPr>
        <p:spPr>
          <a:xfrm rot="16200000" flipH="1">
            <a:off x="3486114" y="2484998"/>
            <a:ext cx="1067831" cy="8146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6" idx="2"/>
            <a:endCxn id="18" idx="0"/>
          </p:cNvCxnSpPr>
          <p:nvPr/>
        </p:nvCxnSpPr>
        <p:spPr>
          <a:xfrm rot="16200000" flipH="1">
            <a:off x="4342033" y="1629080"/>
            <a:ext cx="1102799" cy="25614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p:cNvCxnSpPr>
            <a:stCxn id="36" idx="2"/>
            <a:endCxn id="37" idx="0"/>
          </p:cNvCxnSpPr>
          <p:nvPr/>
        </p:nvCxnSpPr>
        <p:spPr>
          <a:xfrm rot="5400000">
            <a:off x="8380245" y="2017857"/>
            <a:ext cx="972597" cy="16537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p:cNvCxnSpPr>
            <a:stCxn id="36" idx="2"/>
            <a:endCxn id="38" idx="0"/>
          </p:cNvCxnSpPr>
          <p:nvPr/>
        </p:nvCxnSpPr>
        <p:spPr>
          <a:xfrm rot="16200000" flipH="1">
            <a:off x="9210283" y="2841546"/>
            <a:ext cx="972597" cy="6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p:cNvCxnSpPr>
            <a:stCxn id="36" idx="2"/>
            <a:endCxn id="39" idx="0"/>
          </p:cNvCxnSpPr>
          <p:nvPr/>
        </p:nvCxnSpPr>
        <p:spPr>
          <a:xfrm rot="16200000" flipH="1">
            <a:off x="10040321" y="2011509"/>
            <a:ext cx="972598" cy="16664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6A9D456-3752-4B8F-A58E-E8C5E0A2BE4B}"/>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
        <p:nvSpPr>
          <p:cNvPr id="30" name="文本框 29">
            <a:extLst>
              <a:ext uri="{FF2B5EF4-FFF2-40B4-BE49-F238E27FC236}">
                <a16:creationId xmlns:a16="http://schemas.microsoft.com/office/drawing/2014/main" id="{6AA9794A-0860-4D7A-83B6-31C5E64C5B86}"/>
              </a:ext>
            </a:extLst>
          </p:cNvPr>
          <p:cNvSpPr txBox="1"/>
          <p:nvPr/>
        </p:nvSpPr>
        <p:spPr>
          <a:xfrm>
            <a:off x="4887160" y="294033"/>
            <a:ext cx="2655962"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财务风险</a:t>
            </a: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666419" y="348169"/>
            <a:ext cx="2655962"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财务风险的防范</a:t>
            </a:r>
          </a:p>
        </p:txBody>
      </p:sp>
      <p:grpSp>
        <p:nvGrpSpPr>
          <p:cNvPr id="2" name="组合 1"/>
          <p:cNvGrpSpPr/>
          <p:nvPr/>
        </p:nvGrpSpPr>
        <p:grpSpPr>
          <a:xfrm>
            <a:off x="5710147" y="1807522"/>
            <a:ext cx="5369769" cy="1390257"/>
            <a:chOff x="5797232" y="1720437"/>
            <a:chExt cx="5369769" cy="1390257"/>
          </a:xfrm>
        </p:grpSpPr>
        <p:sp>
          <p:nvSpPr>
            <p:cNvPr id="26" name="矩形: 圆角 25"/>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6930836" y="1720437"/>
              <a:ext cx="3102557" cy="437808"/>
            </a:xfrm>
            <a:prstGeom prst="roundRect">
              <a:avLst>
                <a:gd name="adj" fmla="val 32367"/>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3"/>
            <p:cNvSpPr txBox="1"/>
            <p:nvPr/>
          </p:nvSpPr>
          <p:spPr>
            <a:xfrm>
              <a:off x="7017788" y="1784047"/>
              <a:ext cx="278869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汉仪中宋S" panose="00020600040101010101" pitchFamily="18" charset="-122"/>
                  <a:ea typeface="汉仪中宋S" panose="00020600040101010101" pitchFamily="18" charset="-122"/>
                </a:rPr>
                <a:t>增加创业者的风险意识</a:t>
              </a:r>
            </a:p>
          </p:txBody>
        </p:sp>
        <p:sp>
          <p:nvSpPr>
            <p:cNvPr id="30" name="文本框 24"/>
            <p:cNvSpPr txBox="1"/>
            <p:nvPr/>
          </p:nvSpPr>
          <p:spPr>
            <a:xfrm>
              <a:off x="5880764" y="2221989"/>
              <a:ext cx="5202703" cy="88870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lnSpc>
                  <a:spcPct val="150000"/>
                </a:lnSpc>
              </a:pPr>
              <a:r>
                <a:rPr lang="zh-CN" altLang="en-US"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rPr>
                <a:t>学习成功创业案例和吸收失败创业的失败经验，提高风险意识</a:t>
              </a:r>
              <a:endParaRPr lang="en-US" altLang="zh-CN"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endParaRPr>
            </a:p>
          </p:txBody>
        </p:sp>
      </p:grpSp>
      <p:grpSp>
        <p:nvGrpSpPr>
          <p:cNvPr id="41" name="组合 40"/>
          <p:cNvGrpSpPr/>
          <p:nvPr/>
        </p:nvGrpSpPr>
        <p:grpSpPr>
          <a:xfrm>
            <a:off x="5710147" y="3183224"/>
            <a:ext cx="5369769" cy="1411555"/>
            <a:chOff x="5797232" y="1699139"/>
            <a:chExt cx="5369769" cy="1411555"/>
          </a:xfrm>
        </p:grpSpPr>
        <p:sp>
          <p:nvSpPr>
            <p:cNvPr id="42" name="矩形: 圆角 41"/>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6930836" y="1699139"/>
              <a:ext cx="3102557" cy="437808"/>
            </a:xfrm>
            <a:prstGeom prst="roundRect">
              <a:avLst>
                <a:gd name="adj" fmla="val 32367"/>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23"/>
            <p:cNvSpPr txBox="1"/>
            <p:nvPr/>
          </p:nvSpPr>
          <p:spPr>
            <a:xfrm>
              <a:off x="7630529" y="1755947"/>
              <a:ext cx="194599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汉仪中宋S" panose="00020600040101010101" pitchFamily="18" charset="-122"/>
                  <a:ea typeface="汉仪中宋S" panose="00020600040101010101" pitchFamily="18" charset="-122"/>
                </a:rPr>
                <a:t>保持资产流动性</a:t>
              </a:r>
            </a:p>
          </p:txBody>
        </p:sp>
        <p:sp>
          <p:nvSpPr>
            <p:cNvPr id="45" name="文本框 24"/>
            <p:cNvSpPr txBox="1"/>
            <p:nvPr/>
          </p:nvSpPr>
          <p:spPr>
            <a:xfrm>
              <a:off x="5880764" y="2221989"/>
              <a:ext cx="5202703" cy="88870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lnSpc>
                  <a:spcPct val="150000"/>
                </a:lnSpc>
              </a:pPr>
              <a:r>
                <a:rPr lang="zh-CN" altLang="en-US"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rPr>
                <a:t>缩短应收账款的周期，降低整体资产中固定资产的比例</a:t>
              </a:r>
              <a:endParaRPr lang="en-US" altLang="zh-CN"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endParaRPr>
            </a:p>
          </p:txBody>
        </p:sp>
      </p:grpSp>
      <p:grpSp>
        <p:nvGrpSpPr>
          <p:cNvPr id="46" name="组合 45"/>
          <p:cNvGrpSpPr/>
          <p:nvPr/>
        </p:nvGrpSpPr>
        <p:grpSpPr>
          <a:xfrm>
            <a:off x="5710147" y="4580224"/>
            <a:ext cx="5369769" cy="1411555"/>
            <a:chOff x="5797232" y="1699139"/>
            <a:chExt cx="5369769" cy="1411555"/>
          </a:xfrm>
        </p:grpSpPr>
        <p:sp>
          <p:nvSpPr>
            <p:cNvPr id="47" name="矩形: 圆角 46"/>
            <p:cNvSpPr/>
            <p:nvPr/>
          </p:nvSpPr>
          <p:spPr>
            <a:xfrm>
              <a:off x="5797232" y="1918043"/>
              <a:ext cx="5369769" cy="1079157"/>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a:off x="6930836" y="1699139"/>
              <a:ext cx="3102557" cy="437808"/>
            </a:xfrm>
            <a:prstGeom prst="roundRect">
              <a:avLst>
                <a:gd name="adj" fmla="val 32367"/>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23"/>
            <p:cNvSpPr txBox="1"/>
            <p:nvPr/>
          </p:nvSpPr>
          <p:spPr>
            <a:xfrm>
              <a:off x="7211727" y="1748766"/>
              <a:ext cx="259475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汉仪中宋S" panose="00020600040101010101" pitchFamily="18" charset="-122"/>
                  <a:ea typeface="汉仪中宋S" panose="00020600040101010101" pitchFamily="18" charset="-122"/>
                </a:rPr>
                <a:t>加强财务会计制度建设</a:t>
              </a:r>
            </a:p>
          </p:txBody>
        </p:sp>
        <p:sp>
          <p:nvSpPr>
            <p:cNvPr id="50" name="文本框 24"/>
            <p:cNvSpPr txBox="1"/>
            <p:nvPr/>
          </p:nvSpPr>
          <p:spPr>
            <a:xfrm>
              <a:off x="5880764" y="2221989"/>
              <a:ext cx="5202703" cy="888705"/>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lnSpc>
                  <a:spcPct val="150000"/>
                </a:lnSpc>
              </a:pPr>
              <a:r>
                <a:rPr lang="zh-CN" altLang="en-US"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rPr>
                <a:t>加强和完善公司财务制度，通过培训财务知识提高财务人员的综合素质，使员工更好的完成任务</a:t>
              </a:r>
              <a:endParaRPr lang="en-US" altLang="zh-CN" b="1" dirty="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endParaRPr>
            </a:p>
          </p:txBody>
        </p:sp>
      </p:grpSp>
      <p:grpSp>
        <p:nvGrpSpPr>
          <p:cNvPr id="56" name="组合 55"/>
          <p:cNvGrpSpPr/>
          <p:nvPr/>
        </p:nvGrpSpPr>
        <p:grpSpPr>
          <a:xfrm>
            <a:off x="1031291" y="1568491"/>
            <a:ext cx="3718649" cy="4702877"/>
            <a:chOff x="842605" y="1568491"/>
            <a:chExt cx="3718649" cy="4702877"/>
          </a:xfrm>
        </p:grpSpPr>
        <p:grpSp>
          <p:nvGrpSpPr>
            <p:cNvPr id="54" name="组合 53"/>
            <p:cNvGrpSpPr/>
            <p:nvPr/>
          </p:nvGrpSpPr>
          <p:grpSpPr>
            <a:xfrm>
              <a:off x="842605" y="1759294"/>
              <a:ext cx="3534147" cy="4512074"/>
              <a:chOff x="1082794" y="1635395"/>
              <a:chExt cx="3628571" cy="4632626"/>
            </a:xfrm>
          </p:grpSpPr>
          <p:sp>
            <p:nvSpPr>
              <p:cNvPr id="28" name="矩形 27"/>
              <p:cNvSpPr/>
              <p:nvPr/>
            </p:nvSpPr>
            <p:spPr>
              <a:xfrm>
                <a:off x="1082794" y="1837867"/>
                <a:ext cx="3448933" cy="4430154"/>
              </a:xfrm>
              <a:prstGeom prst="rect">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室内, 活, 房间, 桌子&#10;&#10;描述已自动生成"/>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229" t="3626" r="58105" b="8078"/>
              <a:stretch>
                <a:fillRect/>
              </a:stretch>
            </p:blipFill>
            <p:spPr>
              <a:xfrm>
                <a:off x="1262432" y="1635395"/>
                <a:ext cx="3448933" cy="4430154"/>
              </a:xfrm>
              <a:custGeom>
                <a:avLst/>
                <a:gdLst>
                  <a:gd name="connsiteX0" fmla="*/ 0 w 3448933"/>
                  <a:gd name="connsiteY0" fmla="*/ 0 h 4430154"/>
                  <a:gd name="connsiteX1" fmla="*/ 3448933 w 3448933"/>
                  <a:gd name="connsiteY1" fmla="*/ 0 h 4430154"/>
                  <a:gd name="connsiteX2" fmla="*/ 3448933 w 3448933"/>
                  <a:gd name="connsiteY2" fmla="*/ 4430154 h 4430154"/>
                  <a:gd name="connsiteX3" fmla="*/ 0 w 3448933"/>
                  <a:gd name="connsiteY3" fmla="*/ 4430154 h 4430154"/>
                </a:gdLst>
                <a:ahLst/>
                <a:cxnLst>
                  <a:cxn ang="0">
                    <a:pos x="connsiteX0" y="connsiteY0"/>
                  </a:cxn>
                  <a:cxn ang="0">
                    <a:pos x="connsiteX1" y="connsiteY1"/>
                  </a:cxn>
                  <a:cxn ang="0">
                    <a:pos x="connsiteX2" y="connsiteY2"/>
                  </a:cxn>
                  <a:cxn ang="0">
                    <a:pos x="connsiteX3" y="connsiteY3"/>
                  </a:cxn>
                </a:cxnLst>
                <a:rect l="l" t="t" r="r" b="b"/>
                <a:pathLst>
                  <a:path w="3448933" h="4430154">
                    <a:moveTo>
                      <a:pt x="0" y="0"/>
                    </a:moveTo>
                    <a:lnTo>
                      <a:pt x="3448933" y="0"/>
                    </a:lnTo>
                    <a:lnTo>
                      <a:pt x="3448933" y="4430154"/>
                    </a:lnTo>
                    <a:lnTo>
                      <a:pt x="0" y="4430154"/>
                    </a:lnTo>
                    <a:close/>
                  </a:path>
                </a:pathLst>
              </a:custGeom>
            </p:spPr>
          </p:pic>
        </p:grpSp>
        <p:sp>
          <p:nvSpPr>
            <p:cNvPr id="55" name="半闭框 54"/>
            <p:cNvSpPr/>
            <p:nvPr/>
          </p:nvSpPr>
          <p:spPr>
            <a:xfrm flipH="1">
              <a:off x="3917768" y="1568491"/>
              <a:ext cx="643486" cy="643486"/>
            </a:xfrm>
            <a:prstGeom prst="halfFrame">
              <a:avLst>
                <a:gd name="adj1" fmla="val 12500"/>
                <a:gd name="adj2" fmla="val 10937"/>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3" name="文本框 32">
            <a:extLst>
              <a:ext uri="{FF2B5EF4-FFF2-40B4-BE49-F238E27FC236}">
                <a16:creationId xmlns:a16="http://schemas.microsoft.com/office/drawing/2014/main" id="{88794247-49EA-4889-B1FD-C7ECD69319D7}"/>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0" name="直角三角形 9"/>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312925" y="1593689"/>
            <a:ext cx="4178702" cy="1077218"/>
            <a:chOff x="4277364" y="1342852"/>
            <a:chExt cx="4178702" cy="1077218"/>
          </a:xfrm>
        </p:grpSpPr>
        <p:sp>
          <p:nvSpPr>
            <p:cNvPr id="18" name="矩形: 圆角 17"/>
            <p:cNvSpPr/>
            <p:nvPr/>
          </p:nvSpPr>
          <p:spPr>
            <a:xfrm rot="2700000">
              <a:off x="4387733" y="1466120"/>
              <a:ext cx="643138" cy="643138"/>
            </a:xfrm>
            <a:prstGeom prst="roundRect">
              <a:avLst/>
            </a:prstGeom>
            <a:noFill/>
            <a:ln w="19050">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403692" y="1342852"/>
              <a:ext cx="3052374" cy="1077218"/>
            </a:xfrm>
            <a:prstGeom prst="rect">
              <a:avLst/>
            </a:prstGeom>
            <a:noFill/>
          </p:spPr>
          <p:txBody>
            <a:bodyPr wrap="square" rtlCol="0">
              <a:spAutoFit/>
            </a:bodyPr>
            <a:lstStyle/>
            <a:p>
              <a:pPr algn="ctr"/>
              <a:r>
                <a:rPr lang="zh-CN" altLang="en-US" sz="3200"/>
                <a:t>自然灾害等造成的风险</a:t>
              </a:r>
            </a:p>
          </p:txBody>
        </p:sp>
        <p:sp>
          <p:nvSpPr>
            <p:cNvPr id="20" name="矩形: 圆角 19"/>
            <p:cNvSpPr/>
            <p:nvPr/>
          </p:nvSpPr>
          <p:spPr>
            <a:xfrm rot="2700000">
              <a:off x="4277364" y="1466121"/>
              <a:ext cx="643138" cy="643138"/>
            </a:xfrm>
            <a:prstGeom prst="roundRect">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312925" y="3468956"/>
            <a:ext cx="4178702" cy="1077218"/>
            <a:chOff x="4277364" y="1342852"/>
            <a:chExt cx="4178702" cy="1077218"/>
          </a:xfrm>
        </p:grpSpPr>
        <p:sp>
          <p:nvSpPr>
            <p:cNvPr id="24" name="矩形: 圆角 23"/>
            <p:cNvSpPr/>
            <p:nvPr/>
          </p:nvSpPr>
          <p:spPr>
            <a:xfrm rot="2700000">
              <a:off x="4387733" y="1466120"/>
              <a:ext cx="643138" cy="643138"/>
            </a:xfrm>
            <a:prstGeom prst="roundRect">
              <a:avLst/>
            </a:prstGeom>
            <a:noFill/>
            <a:ln w="19050">
              <a:solidFill>
                <a:srgbClr val="BBD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03692" y="1342852"/>
              <a:ext cx="3052374" cy="1077218"/>
            </a:xfrm>
            <a:prstGeom prst="rect">
              <a:avLst/>
            </a:prstGeom>
            <a:noFill/>
          </p:spPr>
          <p:txBody>
            <a:bodyPr wrap="square" rtlCol="0">
              <a:spAutoFit/>
            </a:bodyPr>
            <a:lstStyle/>
            <a:p>
              <a:pPr algn="ctr"/>
              <a:r>
                <a:rPr lang="zh-CN" altLang="en-US" sz="3200" dirty="0"/>
                <a:t>社会、经济变化造成的风险</a:t>
              </a:r>
            </a:p>
          </p:txBody>
        </p:sp>
        <p:sp>
          <p:nvSpPr>
            <p:cNvPr id="26" name="矩形: 圆角 25"/>
            <p:cNvSpPr/>
            <p:nvPr/>
          </p:nvSpPr>
          <p:spPr>
            <a:xfrm rot="2700000">
              <a:off x="4277364" y="1466121"/>
              <a:ext cx="643138" cy="643138"/>
            </a:xfrm>
            <a:prstGeom prst="roundRect">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1387821" y="1831000"/>
            <a:ext cx="477554" cy="400110"/>
          </a:xfrm>
          <a:prstGeom prst="rect">
            <a:avLst/>
          </a:prstGeom>
          <a:noFill/>
        </p:spPr>
        <p:txBody>
          <a:bodyPr wrap="square" rtlCol="0">
            <a:spAutoFit/>
          </a:bodyPr>
          <a:lstStyle/>
          <a:p>
            <a:pPr algn="ctr"/>
            <a:r>
              <a:rPr lang="en-US" altLang="zh-CN" sz="2000" dirty="0">
                <a:solidFill>
                  <a:srgbClr val="FFFFFF"/>
                </a:solidFill>
                <a:latin typeface="汉仪菱心体简" panose="02010609000101010101" pitchFamily="49" charset="-122"/>
                <a:ea typeface="汉仪菱心体简" panose="02010609000101010101" pitchFamily="49" charset="-122"/>
              </a:rPr>
              <a:t>01</a:t>
            </a:r>
            <a:endParaRPr lang="zh-CN" altLang="en-US" sz="2000" dirty="0">
              <a:solidFill>
                <a:srgbClr val="FFFFFF"/>
              </a:solidFill>
              <a:latin typeface="汉仪菱心体简" panose="02010609000101010101" pitchFamily="49" charset="-122"/>
              <a:ea typeface="汉仪菱心体简" panose="02010609000101010101" pitchFamily="49" charset="-122"/>
            </a:endParaRPr>
          </a:p>
        </p:txBody>
      </p:sp>
      <p:sp>
        <p:nvSpPr>
          <p:cNvPr id="30" name="文本框 29"/>
          <p:cNvSpPr txBox="1"/>
          <p:nvPr/>
        </p:nvSpPr>
        <p:spPr>
          <a:xfrm>
            <a:off x="1387821" y="3715471"/>
            <a:ext cx="477554" cy="400110"/>
          </a:xfrm>
          <a:prstGeom prst="rect">
            <a:avLst/>
          </a:prstGeom>
          <a:noFill/>
        </p:spPr>
        <p:txBody>
          <a:bodyPr wrap="square" rtlCol="0">
            <a:spAutoFit/>
          </a:bodyPr>
          <a:lstStyle/>
          <a:p>
            <a:pPr algn="ctr"/>
            <a:r>
              <a:rPr lang="en-US" altLang="zh-CN" sz="2000" dirty="0">
                <a:solidFill>
                  <a:srgbClr val="FFFFFF"/>
                </a:solidFill>
                <a:latin typeface="汉仪菱心体简" panose="02010609000101010101" pitchFamily="49" charset="-122"/>
                <a:ea typeface="汉仪菱心体简" panose="02010609000101010101" pitchFamily="49" charset="-122"/>
              </a:rPr>
              <a:t>02</a:t>
            </a:r>
            <a:endParaRPr lang="zh-CN" altLang="en-US" sz="2000" dirty="0">
              <a:solidFill>
                <a:srgbClr val="FFFFFF"/>
              </a:solidFill>
              <a:latin typeface="汉仪菱心体简" panose="02010609000101010101" pitchFamily="49" charset="-122"/>
              <a:ea typeface="汉仪菱心体简" panose="02010609000101010101" pitchFamily="49" charset="-122"/>
            </a:endParaRPr>
          </a:p>
        </p:txBody>
      </p:sp>
      <p:grpSp>
        <p:nvGrpSpPr>
          <p:cNvPr id="25" name="组合 24">
            <a:extLst>
              <a:ext uri="{FF2B5EF4-FFF2-40B4-BE49-F238E27FC236}">
                <a16:creationId xmlns:a16="http://schemas.microsoft.com/office/drawing/2014/main" id="{6164D7A1-CA67-47AC-BF97-20293D4FBD43}"/>
              </a:ext>
            </a:extLst>
          </p:cNvPr>
          <p:cNvGrpSpPr/>
          <p:nvPr/>
        </p:nvGrpSpPr>
        <p:grpSpPr>
          <a:xfrm>
            <a:off x="6578761" y="1583758"/>
            <a:ext cx="5269274" cy="1077218"/>
            <a:chOff x="4277364" y="1342852"/>
            <a:chExt cx="5269274" cy="1077218"/>
          </a:xfrm>
        </p:grpSpPr>
        <p:sp>
          <p:nvSpPr>
            <p:cNvPr id="28" name="矩形: 圆角 27">
              <a:extLst>
                <a:ext uri="{FF2B5EF4-FFF2-40B4-BE49-F238E27FC236}">
                  <a16:creationId xmlns:a16="http://schemas.microsoft.com/office/drawing/2014/main" id="{13B2DBF6-EC43-459E-B285-90C14D965B0D}"/>
                </a:ext>
              </a:extLst>
            </p:cNvPr>
            <p:cNvSpPr/>
            <p:nvPr/>
          </p:nvSpPr>
          <p:spPr>
            <a:xfrm rot="2700000">
              <a:off x="4387733" y="1466120"/>
              <a:ext cx="643138" cy="643138"/>
            </a:xfrm>
            <a:prstGeom prst="roundRect">
              <a:avLst/>
            </a:prstGeom>
            <a:noFill/>
            <a:ln w="19050">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ED55261-1A75-4851-9019-95428E7DED39}"/>
                </a:ext>
              </a:extLst>
            </p:cNvPr>
            <p:cNvSpPr txBox="1"/>
            <p:nvPr/>
          </p:nvSpPr>
          <p:spPr>
            <a:xfrm>
              <a:off x="5403691" y="1342852"/>
              <a:ext cx="4142947" cy="1077218"/>
            </a:xfrm>
            <a:prstGeom prst="rect">
              <a:avLst/>
            </a:prstGeom>
            <a:noFill/>
          </p:spPr>
          <p:txBody>
            <a:bodyPr wrap="square" rtlCol="0">
              <a:spAutoFit/>
            </a:bodyPr>
            <a:lstStyle/>
            <a:p>
              <a:pPr algn="ctr"/>
              <a:r>
                <a:rPr lang="zh-CN" altLang="en-US" sz="3200"/>
                <a:t>把重要设施建在自然灾害发生少的地方</a:t>
              </a:r>
            </a:p>
          </p:txBody>
        </p:sp>
        <p:sp>
          <p:nvSpPr>
            <p:cNvPr id="32" name="矩形: 圆角 31">
              <a:extLst>
                <a:ext uri="{FF2B5EF4-FFF2-40B4-BE49-F238E27FC236}">
                  <a16:creationId xmlns:a16="http://schemas.microsoft.com/office/drawing/2014/main" id="{FAB4D3CF-395D-435E-B5F2-A87CE664B026}"/>
                </a:ext>
              </a:extLst>
            </p:cNvPr>
            <p:cNvSpPr/>
            <p:nvPr/>
          </p:nvSpPr>
          <p:spPr>
            <a:xfrm rot="2700000">
              <a:off x="4277364" y="1466121"/>
              <a:ext cx="643138" cy="643138"/>
            </a:xfrm>
            <a:prstGeom prst="roundRect">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5CD37261-A593-4F65-8237-CDB738765885}"/>
              </a:ext>
            </a:extLst>
          </p:cNvPr>
          <p:cNvGrpSpPr/>
          <p:nvPr/>
        </p:nvGrpSpPr>
        <p:grpSpPr>
          <a:xfrm>
            <a:off x="6578761" y="3479345"/>
            <a:ext cx="5269274" cy="1077218"/>
            <a:chOff x="4277364" y="1342852"/>
            <a:chExt cx="5269274" cy="1077218"/>
          </a:xfrm>
        </p:grpSpPr>
        <p:sp>
          <p:nvSpPr>
            <p:cNvPr id="34" name="矩形: 圆角 33">
              <a:extLst>
                <a:ext uri="{FF2B5EF4-FFF2-40B4-BE49-F238E27FC236}">
                  <a16:creationId xmlns:a16="http://schemas.microsoft.com/office/drawing/2014/main" id="{F3B58146-7DA6-4015-B396-692258B429E8}"/>
                </a:ext>
              </a:extLst>
            </p:cNvPr>
            <p:cNvSpPr/>
            <p:nvPr/>
          </p:nvSpPr>
          <p:spPr>
            <a:xfrm rot="2700000">
              <a:off x="4387733" y="1466120"/>
              <a:ext cx="643138" cy="643138"/>
            </a:xfrm>
            <a:prstGeom prst="roundRect">
              <a:avLst/>
            </a:prstGeom>
            <a:noFill/>
            <a:ln w="19050">
              <a:solidFill>
                <a:srgbClr val="BBD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A2DEAF2-33F7-4B46-8FB5-75B90328456E}"/>
                </a:ext>
              </a:extLst>
            </p:cNvPr>
            <p:cNvSpPr txBox="1"/>
            <p:nvPr/>
          </p:nvSpPr>
          <p:spPr>
            <a:xfrm>
              <a:off x="5403692" y="1342852"/>
              <a:ext cx="4142946" cy="1077218"/>
            </a:xfrm>
            <a:prstGeom prst="rect">
              <a:avLst/>
            </a:prstGeom>
            <a:noFill/>
          </p:spPr>
          <p:txBody>
            <a:bodyPr wrap="square" rtlCol="0">
              <a:spAutoFit/>
            </a:bodyPr>
            <a:lstStyle/>
            <a:p>
              <a:pPr algn="ctr"/>
              <a:r>
                <a:rPr lang="zh-CN" altLang="en-US" sz="3200"/>
                <a:t>不要过多接触隐私信息和政治内容</a:t>
              </a:r>
            </a:p>
          </p:txBody>
        </p:sp>
        <p:sp>
          <p:nvSpPr>
            <p:cNvPr id="36" name="矩形: 圆角 35">
              <a:extLst>
                <a:ext uri="{FF2B5EF4-FFF2-40B4-BE49-F238E27FC236}">
                  <a16:creationId xmlns:a16="http://schemas.microsoft.com/office/drawing/2014/main" id="{B7843EFC-2E79-4D05-92CF-CC1654B3D32D}"/>
                </a:ext>
              </a:extLst>
            </p:cNvPr>
            <p:cNvSpPr/>
            <p:nvPr/>
          </p:nvSpPr>
          <p:spPr>
            <a:xfrm rot="2700000">
              <a:off x="4277364" y="1466121"/>
              <a:ext cx="643138" cy="643138"/>
            </a:xfrm>
            <a:prstGeom prst="roundRect">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40817044-861D-4D10-A844-C9028A478272}"/>
              </a:ext>
            </a:extLst>
          </p:cNvPr>
          <p:cNvSpPr txBox="1"/>
          <p:nvPr/>
        </p:nvSpPr>
        <p:spPr>
          <a:xfrm>
            <a:off x="6653657" y="1821069"/>
            <a:ext cx="477554" cy="400110"/>
          </a:xfrm>
          <a:prstGeom prst="rect">
            <a:avLst/>
          </a:prstGeom>
          <a:noFill/>
        </p:spPr>
        <p:txBody>
          <a:bodyPr wrap="square" rtlCol="0">
            <a:spAutoFit/>
          </a:bodyPr>
          <a:lstStyle/>
          <a:p>
            <a:pPr algn="ctr"/>
            <a:r>
              <a:rPr lang="en-US" altLang="zh-CN" sz="2000" dirty="0">
                <a:solidFill>
                  <a:srgbClr val="FFFFFF"/>
                </a:solidFill>
                <a:latin typeface="汉仪菱心体简" panose="02010609000101010101" pitchFamily="49" charset="-122"/>
                <a:ea typeface="汉仪菱心体简" panose="02010609000101010101" pitchFamily="49" charset="-122"/>
              </a:rPr>
              <a:t>01</a:t>
            </a:r>
            <a:endParaRPr lang="zh-CN" altLang="en-US" sz="2000" dirty="0">
              <a:solidFill>
                <a:srgbClr val="FFFFFF"/>
              </a:solidFill>
              <a:latin typeface="汉仪菱心体简" panose="02010609000101010101" pitchFamily="49" charset="-122"/>
              <a:ea typeface="汉仪菱心体简" panose="02010609000101010101" pitchFamily="49" charset="-122"/>
            </a:endParaRPr>
          </a:p>
        </p:txBody>
      </p:sp>
      <p:sp>
        <p:nvSpPr>
          <p:cNvPr id="38" name="文本框 37">
            <a:extLst>
              <a:ext uri="{FF2B5EF4-FFF2-40B4-BE49-F238E27FC236}">
                <a16:creationId xmlns:a16="http://schemas.microsoft.com/office/drawing/2014/main" id="{79AB86C5-4030-40AB-9588-76817B9C8CDB}"/>
              </a:ext>
            </a:extLst>
          </p:cNvPr>
          <p:cNvSpPr txBox="1"/>
          <p:nvPr/>
        </p:nvSpPr>
        <p:spPr>
          <a:xfrm>
            <a:off x="6653657" y="3725860"/>
            <a:ext cx="477554" cy="400110"/>
          </a:xfrm>
          <a:prstGeom prst="rect">
            <a:avLst/>
          </a:prstGeom>
          <a:noFill/>
        </p:spPr>
        <p:txBody>
          <a:bodyPr wrap="square" rtlCol="0">
            <a:spAutoFit/>
          </a:bodyPr>
          <a:lstStyle/>
          <a:p>
            <a:pPr algn="ctr"/>
            <a:r>
              <a:rPr lang="en-US" altLang="zh-CN" sz="2000" dirty="0">
                <a:solidFill>
                  <a:srgbClr val="FFFFFF"/>
                </a:solidFill>
                <a:latin typeface="汉仪菱心体简" panose="02010609000101010101" pitchFamily="49" charset="-122"/>
                <a:ea typeface="汉仪菱心体简" panose="02010609000101010101" pitchFamily="49" charset="-122"/>
              </a:rPr>
              <a:t>02</a:t>
            </a:r>
            <a:endParaRPr lang="zh-CN" altLang="en-US" sz="2000" dirty="0">
              <a:solidFill>
                <a:srgbClr val="FFFFFF"/>
              </a:solidFill>
              <a:latin typeface="汉仪菱心体简" panose="02010609000101010101" pitchFamily="49" charset="-122"/>
              <a:ea typeface="汉仪菱心体简" panose="02010609000101010101" pitchFamily="49" charset="-122"/>
            </a:endParaRPr>
          </a:p>
        </p:txBody>
      </p:sp>
      <p:sp>
        <p:nvSpPr>
          <p:cNvPr id="39" name="文本框 38">
            <a:extLst>
              <a:ext uri="{FF2B5EF4-FFF2-40B4-BE49-F238E27FC236}">
                <a16:creationId xmlns:a16="http://schemas.microsoft.com/office/drawing/2014/main" id="{87990E1D-DBA7-4361-8C02-4289DE21142C}"/>
              </a:ext>
            </a:extLst>
          </p:cNvPr>
          <p:cNvSpPr txBox="1"/>
          <p:nvPr/>
        </p:nvSpPr>
        <p:spPr>
          <a:xfrm>
            <a:off x="1824491" y="81987"/>
            <a:ext cx="1933234" cy="1077218"/>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风险分析和防范</a:t>
            </a:r>
          </a:p>
        </p:txBody>
      </p:sp>
      <p:sp>
        <p:nvSpPr>
          <p:cNvPr id="40" name="文本框 39">
            <a:extLst>
              <a:ext uri="{FF2B5EF4-FFF2-40B4-BE49-F238E27FC236}">
                <a16:creationId xmlns:a16="http://schemas.microsoft.com/office/drawing/2014/main" id="{4CF725C5-46DF-4521-B5E8-AB040B02C4C6}"/>
              </a:ext>
            </a:extLst>
          </p:cNvPr>
          <p:cNvSpPr txBox="1"/>
          <p:nvPr/>
        </p:nvSpPr>
        <p:spPr>
          <a:xfrm>
            <a:off x="4666418" y="348169"/>
            <a:ext cx="3038669"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不可预见风险及防范</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rot="16200000">
            <a:off x="9984237" y="3341914"/>
            <a:ext cx="2212750" cy="2212750"/>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2700000">
            <a:off x="11010562" y="1525814"/>
            <a:ext cx="3178629" cy="3178629"/>
          </a:xfrm>
          <a:prstGeom prst="rtTriangle">
            <a:avLst/>
          </a:prstGeom>
          <a:noFill/>
          <a:ln w="19050">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rot="16200000">
            <a:off x="9013371" y="3679371"/>
            <a:ext cx="3178629" cy="3178629"/>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9753600" y="0"/>
            <a:ext cx="2438400" cy="2482280"/>
            <a:chOff x="9753600" y="0"/>
            <a:chExt cx="2438400" cy="2482280"/>
          </a:xfrm>
        </p:grpSpPr>
        <p:cxnSp>
          <p:nvCxnSpPr>
            <p:cNvPr id="13" name="直接连接符 12"/>
            <p:cNvCxnSpPr/>
            <p:nvPr/>
          </p:nvCxnSpPr>
          <p:spPr>
            <a:xfrm>
              <a:off x="9753600" y="0"/>
              <a:ext cx="2438400" cy="2482280"/>
            </a:xfrm>
            <a:prstGeom prst="line">
              <a:avLst/>
            </a:prstGeom>
            <a:ln w="19050">
              <a:solidFill>
                <a:srgbClr val="FEB6B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917155" y="543273"/>
              <a:ext cx="1785895" cy="1818033"/>
            </a:xfrm>
            <a:prstGeom prst="line">
              <a:avLst/>
            </a:prstGeom>
            <a:ln w="38100">
              <a:solidFill>
                <a:srgbClr val="BBDED7"/>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rot="10800000">
            <a:off x="-1982916" y="2183262"/>
            <a:ext cx="4435591" cy="4704443"/>
            <a:chOff x="9906000" y="152400"/>
            <a:chExt cx="4435591" cy="4704443"/>
          </a:xfrm>
        </p:grpSpPr>
        <p:sp>
          <p:nvSpPr>
            <p:cNvPr id="21" name="直角三角形 20"/>
            <p:cNvSpPr/>
            <p:nvPr/>
          </p:nvSpPr>
          <p:spPr>
            <a:xfrm rot="2700000">
              <a:off x="11162962" y="1678214"/>
              <a:ext cx="3178629" cy="3178629"/>
            </a:xfrm>
            <a:prstGeom prst="rtTriangle">
              <a:avLst/>
            </a:prstGeom>
            <a:noFill/>
            <a:ln w="19050">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9906000" y="152400"/>
              <a:ext cx="2438400" cy="2482280"/>
              <a:chOff x="9753600" y="0"/>
              <a:chExt cx="2438400" cy="2482280"/>
            </a:xfrm>
          </p:grpSpPr>
          <p:cxnSp>
            <p:nvCxnSpPr>
              <p:cNvPr id="23" name="直接连接符 22"/>
              <p:cNvCxnSpPr/>
              <p:nvPr/>
            </p:nvCxnSpPr>
            <p:spPr>
              <a:xfrm>
                <a:off x="9753600" y="0"/>
                <a:ext cx="2438400" cy="2482280"/>
              </a:xfrm>
              <a:prstGeom prst="line">
                <a:avLst/>
              </a:prstGeom>
              <a:ln w="19050">
                <a:solidFill>
                  <a:srgbClr val="FEB6B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917155" y="543273"/>
                <a:ext cx="1785895" cy="1818033"/>
              </a:xfrm>
              <a:prstGeom prst="line">
                <a:avLst/>
              </a:prstGeom>
              <a:ln w="38100">
                <a:solidFill>
                  <a:srgbClr val="BBDED7"/>
                </a:solidFill>
              </a:ln>
            </p:spPr>
            <p:style>
              <a:lnRef idx="1">
                <a:schemeClr val="accent1"/>
              </a:lnRef>
              <a:fillRef idx="0">
                <a:schemeClr val="accent1"/>
              </a:fillRef>
              <a:effectRef idx="0">
                <a:schemeClr val="accent1"/>
              </a:effectRef>
              <a:fontRef idx="minor">
                <a:schemeClr val="tx1"/>
              </a:fontRef>
            </p:style>
          </p:cxnSp>
        </p:grpSp>
      </p:grpSp>
      <p:sp>
        <p:nvSpPr>
          <p:cNvPr id="9" name="直角三角形 8"/>
          <p:cNvSpPr/>
          <p:nvPr/>
        </p:nvSpPr>
        <p:spPr>
          <a:xfrm rot="5400000">
            <a:off x="4987" y="1375906"/>
            <a:ext cx="2212750" cy="2212750"/>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5400000">
            <a:off x="0" y="0"/>
            <a:ext cx="3178629" cy="3178629"/>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940607" y="2429000"/>
            <a:ext cx="8325062" cy="923330"/>
          </a:xfrm>
          <a:prstGeom prst="rect">
            <a:avLst/>
          </a:prstGeom>
          <a:noFill/>
        </p:spPr>
        <p:txBody>
          <a:bodyPr wrap="square" rtlCol="0">
            <a:spAutoFit/>
          </a:bodyPr>
          <a:lstStyle/>
          <a:p>
            <a:pPr algn="dist"/>
            <a:r>
              <a:rPr lang="zh-CN" altLang="en-US" sz="5400" dirty="0">
                <a:solidFill>
                  <a:schemeClr val="tx1">
                    <a:lumMod val="65000"/>
                    <a:lumOff val="35000"/>
                  </a:schemeClr>
                </a:solidFill>
                <a:latin typeface="汉仪菱心体简" panose="02010609000101010101" pitchFamily="49" charset="-122"/>
                <a:ea typeface="汉仪菱心体简" panose="02010609000101010101" pitchFamily="49" charset="-122"/>
              </a:rPr>
              <a:t>感谢</a:t>
            </a:r>
            <a:r>
              <a:rPr lang="zh-CN" altLang="en-US" sz="5400">
                <a:solidFill>
                  <a:schemeClr val="tx1">
                    <a:lumMod val="65000"/>
                    <a:lumOff val="35000"/>
                  </a:schemeClr>
                </a:solidFill>
                <a:latin typeface="汉仪菱心体简" panose="02010609000101010101" pitchFamily="49" charset="-122"/>
                <a:ea typeface="汉仪菱心体简" panose="02010609000101010101" pitchFamily="49" charset="-122"/>
              </a:rPr>
              <a:t>欣赏 </a:t>
            </a:r>
            <a:endParaRPr lang="zh-CN" altLang="en-US" sz="5400" dirty="0">
              <a:solidFill>
                <a:schemeClr val="tx1">
                  <a:lumMod val="65000"/>
                  <a:lumOff val="35000"/>
                </a:schemeClr>
              </a:solidFill>
              <a:latin typeface="汉仪菱心体简" panose="02010609000101010101" pitchFamily="49" charset="-122"/>
              <a:ea typeface="汉仪菱心体简" panose="02010609000101010101" pitchFamily="49" charset="-122"/>
            </a:endParaRPr>
          </a:p>
        </p:txBody>
      </p:sp>
      <p:sp>
        <p:nvSpPr>
          <p:cNvPr id="47" name="文本框 46"/>
          <p:cNvSpPr txBox="1"/>
          <p:nvPr/>
        </p:nvSpPr>
        <p:spPr>
          <a:xfrm>
            <a:off x="2394121" y="3925615"/>
            <a:ext cx="7409125" cy="400110"/>
          </a:xfrm>
          <a:prstGeom prst="rect">
            <a:avLst/>
          </a:prstGeom>
          <a:noFill/>
        </p:spPr>
        <p:txBody>
          <a:bodyPr wrap="square" rtlCol="0">
            <a:spAutoFit/>
          </a:bodyPr>
          <a:lstStyle/>
          <a:p>
            <a:pPr algn="dist"/>
            <a:r>
              <a:rPr lang="zh-CN" altLang="en-US" sz="2000" dirty="0">
                <a:solidFill>
                  <a:schemeClr val="bg1"/>
                </a:solidFill>
                <a:latin typeface="汉仪中宋简" panose="02010609000101010101" pitchFamily="49" charset="-122"/>
                <a:ea typeface="汉仪中宋简" panose="02010609000101010101" pitchFamily="49" charset="-122"/>
              </a:rPr>
              <a:t>马卡龙配色简约风格年终工作总结汇报</a:t>
            </a:r>
            <a:r>
              <a:rPr lang="en-US" altLang="zh-CN" sz="2000" dirty="0">
                <a:solidFill>
                  <a:schemeClr val="bg1"/>
                </a:solidFill>
                <a:latin typeface="汉仪中宋简" panose="02010609000101010101" pitchFamily="49" charset="-122"/>
                <a:ea typeface="汉仪中宋简" panose="02010609000101010101" pitchFamily="49" charset="-122"/>
              </a:rPr>
              <a:t>PPT</a:t>
            </a:r>
            <a:r>
              <a:rPr lang="zh-CN" altLang="en-US" sz="2000" dirty="0">
                <a:solidFill>
                  <a:schemeClr val="bg1"/>
                </a:solidFill>
                <a:latin typeface="汉仪中宋简" panose="02010609000101010101" pitchFamily="49" charset="-122"/>
                <a:ea typeface="汉仪中宋简" panose="02010609000101010101" pitchFamily="49" charset="-122"/>
              </a:rPr>
              <a:t>模板</a:t>
            </a:r>
          </a:p>
        </p:txBody>
      </p:sp>
      <p:sp>
        <p:nvSpPr>
          <p:cNvPr id="48" name="文本框 47"/>
          <p:cNvSpPr txBox="1"/>
          <p:nvPr/>
        </p:nvSpPr>
        <p:spPr>
          <a:xfrm>
            <a:off x="4898633" y="4962911"/>
            <a:ext cx="2438401" cy="430887"/>
          </a:xfrm>
          <a:prstGeom prst="rect">
            <a:avLst/>
          </a:prstGeom>
          <a:noFill/>
        </p:spPr>
        <p:txBody>
          <a:bodyPr wrap="square" rtlCol="0">
            <a:spAutoFit/>
          </a:bodyPr>
          <a:lstStyle/>
          <a:p>
            <a:pPr algn="ctr"/>
            <a:r>
              <a:rPr lang="zh-CN" altLang="en-US" sz="2200" dirty="0">
                <a:solidFill>
                  <a:schemeClr val="bg1"/>
                </a:solidFill>
                <a:latin typeface="汉仪中宋简" panose="02010609000101010101" pitchFamily="49" charset="-122"/>
                <a:ea typeface="汉仪中宋简" panose="02010609000101010101" pitchFamily="49" charset="-122"/>
              </a:rPr>
              <a:t>汇报人：知鱼</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16" name="文本框 15"/>
          <p:cNvSpPr txBox="1"/>
          <p:nvPr/>
        </p:nvSpPr>
        <p:spPr>
          <a:xfrm>
            <a:off x="7402709" y="1186566"/>
            <a:ext cx="2271968" cy="369332"/>
          </a:xfrm>
          <a:prstGeom prst="rect">
            <a:avLst/>
          </a:prstGeom>
          <a:noFill/>
        </p:spPr>
        <p:txBody>
          <a:bodyPr wrap="square" rtlCol="0">
            <a:spAutoFit/>
          </a:bodyPr>
          <a:lstStyle/>
          <a:p>
            <a:pPr algn="dist"/>
            <a:r>
              <a:rPr lang="zh-CN" altLang="en-US" b="1" dirty="0">
                <a:solidFill>
                  <a:schemeClr val="tx1">
                    <a:lumMod val="65000"/>
                    <a:lumOff val="35000"/>
                  </a:schemeClr>
                </a:solidFill>
                <a:latin typeface="汉仪中宋简" panose="02010609000101010101" pitchFamily="49" charset="-122"/>
                <a:ea typeface="汉仪中宋简" panose="02010609000101010101" pitchFamily="49" charset="-122"/>
              </a:rPr>
              <a:t>各大旅游平台使用率</a:t>
            </a:r>
          </a:p>
        </p:txBody>
      </p:sp>
      <p:grpSp>
        <p:nvGrpSpPr>
          <p:cNvPr id="56" name="组合 55"/>
          <p:cNvGrpSpPr/>
          <p:nvPr/>
        </p:nvGrpSpPr>
        <p:grpSpPr>
          <a:xfrm>
            <a:off x="598296" y="1358926"/>
            <a:ext cx="10995408" cy="4563169"/>
            <a:chOff x="842605" y="1568491"/>
            <a:chExt cx="3718649" cy="4702877"/>
          </a:xfrm>
        </p:grpSpPr>
        <p:sp>
          <p:nvSpPr>
            <p:cNvPr id="28" name="矩形 27"/>
            <p:cNvSpPr/>
            <p:nvPr/>
          </p:nvSpPr>
          <p:spPr>
            <a:xfrm>
              <a:off x="842605" y="1956497"/>
              <a:ext cx="3359184" cy="4314871"/>
            </a:xfrm>
            <a:prstGeom prst="rect">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半闭框 54"/>
            <p:cNvSpPr/>
            <p:nvPr/>
          </p:nvSpPr>
          <p:spPr>
            <a:xfrm flipH="1">
              <a:off x="3917768" y="1568491"/>
              <a:ext cx="643486" cy="643486"/>
            </a:xfrm>
            <a:prstGeom prst="halfFrame">
              <a:avLst>
                <a:gd name="adj1" fmla="val 12500"/>
                <a:gd name="adj2" fmla="val 10937"/>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8" name="图片 17">
            <a:extLst>
              <a:ext uri="{FF2B5EF4-FFF2-40B4-BE49-F238E27FC236}">
                <a16:creationId xmlns:a16="http://schemas.microsoft.com/office/drawing/2014/main" id="{81758B56-D29B-4B9E-9D0F-B8E0203D3BCC}"/>
              </a:ext>
            </a:extLst>
          </p:cNvPr>
          <p:cNvPicPr>
            <a:picLocks noChangeAspect="1"/>
          </p:cNvPicPr>
          <p:nvPr/>
        </p:nvPicPr>
        <p:blipFill rotWithShape="1">
          <a:blip r:embed="rId2"/>
          <a:srcRect t="5014"/>
          <a:stretch/>
        </p:blipFill>
        <p:spPr bwMode="auto">
          <a:xfrm>
            <a:off x="666168" y="2206954"/>
            <a:ext cx="9796788" cy="32798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156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993437" y="309503"/>
            <a:ext cx="1933234"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汉仪中宋简" panose="02010609000101010101" pitchFamily="49" charset="-122"/>
                <a:ea typeface="汉仪中宋简" panose="02010609000101010101" pitchFamily="49" charset="-122"/>
              </a:rPr>
              <a:t>携程旅行</a:t>
            </a:r>
          </a:p>
        </p:txBody>
      </p:sp>
      <p:sp>
        <p:nvSpPr>
          <p:cNvPr id="16" name="文本框 15"/>
          <p:cNvSpPr txBox="1"/>
          <p:nvPr/>
        </p:nvSpPr>
        <p:spPr>
          <a:xfrm>
            <a:off x="5278351" y="676624"/>
            <a:ext cx="1363405" cy="314783"/>
          </a:xfrm>
          <a:prstGeom prst="rect">
            <a:avLst/>
          </a:prstGeom>
          <a:noFill/>
        </p:spPr>
        <p:txBody>
          <a:bodyPr wrap="square" rtlCol="0">
            <a:spAutoFit/>
          </a:bodyPr>
          <a:lstStyle/>
          <a:p>
            <a:pPr algn="dist"/>
            <a:r>
              <a:rPr lang="zh-CN" altLang="en-US" sz="1400" dirty="0">
                <a:solidFill>
                  <a:schemeClr val="tx1">
                    <a:lumMod val="65000"/>
                    <a:lumOff val="35000"/>
                  </a:schemeClr>
                </a:solidFill>
                <a:latin typeface="汉仪中宋简" panose="02010609000101010101" pitchFamily="49" charset="-122"/>
                <a:ea typeface="汉仪中宋简" panose="02010609000101010101" pitchFamily="49" charset="-122"/>
              </a:rPr>
              <a:t>基本功能</a:t>
            </a:r>
            <a:endParaRPr lang="en-US" altLang="zh-CN" sz="1400" dirty="0">
              <a:solidFill>
                <a:schemeClr val="tx1">
                  <a:lumMod val="65000"/>
                  <a:lumOff val="35000"/>
                </a:schemeClr>
              </a:solidFill>
              <a:latin typeface="汉仪中宋简" panose="02010609000101010101" pitchFamily="49" charset="-122"/>
              <a:ea typeface="汉仪中宋简" panose="02010609000101010101" pitchFamily="49" charset="-122"/>
            </a:endParaRPr>
          </a:p>
        </p:txBody>
      </p:sp>
      <p:sp>
        <p:nvSpPr>
          <p:cNvPr id="17" name="椭圆 16"/>
          <p:cNvSpPr/>
          <p:nvPr/>
        </p:nvSpPr>
        <p:spPr>
          <a:xfrm>
            <a:off x="806244" y="1828035"/>
            <a:ext cx="1493742" cy="1493742"/>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553115" y="3049361"/>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半闭框 18"/>
          <p:cNvSpPr/>
          <p:nvPr/>
        </p:nvSpPr>
        <p:spPr>
          <a:xfrm rot="8100000">
            <a:off x="2545976" y="2425975"/>
            <a:ext cx="297862" cy="297862"/>
          </a:xfrm>
          <a:prstGeom prst="halfFrame">
            <a:avLst>
              <a:gd name="adj1" fmla="val 21201"/>
              <a:gd name="adj2" fmla="val 23801"/>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336925" y="2167406"/>
            <a:ext cx="892876" cy="892876"/>
          </a:xfrm>
          <a:prstGeom prst="ellipse">
            <a:avLst/>
          </a:prstGeom>
          <a:solidFill>
            <a:srgbClr val="FEB6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3783363" y="2897447"/>
            <a:ext cx="0" cy="651339"/>
          </a:xfrm>
          <a:prstGeom prst="line">
            <a:avLst/>
          </a:prstGeom>
          <a:ln w="19050">
            <a:solidFill>
              <a:srgbClr val="FEB6B9"/>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半闭框 21"/>
          <p:cNvSpPr/>
          <p:nvPr/>
        </p:nvSpPr>
        <p:spPr>
          <a:xfrm rot="8100000">
            <a:off x="4547902" y="2425975"/>
            <a:ext cx="297862" cy="297862"/>
          </a:xfrm>
          <a:prstGeom prst="halfFrame">
            <a:avLst>
              <a:gd name="adj1" fmla="val 21201"/>
              <a:gd name="adj2" fmla="val 23801"/>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5313367" y="1828035"/>
            <a:ext cx="1493742" cy="1493742"/>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6060238" y="3049361"/>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半闭框 24"/>
          <p:cNvSpPr/>
          <p:nvPr/>
        </p:nvSpPr>
        <p:spPr>
          <a:xfrm rot="8100000">
            <a:off x="7067613" y="2425975"/>
            <a:ext cx="297862" cy="297862"/>
          </a:xfrm>
          <a:prstGeom prst="halfFrame">
            <a:avLst>
              <a:gd name="adj1" fmla="val 21201"/>
              <a:gd name="adj2" fmla="val 23801"/>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椭圆 25"/>
          <p:cNvSpPr/>
          <p:nvPr/>
        </p:nvSpPr>
        <p:spPr>
          <a:xfrm>
            <a:off x="7844048" y="2167406"/>
            <a:ext cx="892876" cy="892876"/>
          </a:xfrm>
          <a:prstGeom prst="ellipse">
            <a:avLst/>
          </a:prstGeom>
          <a:solidFill>
            <a:srgbClr val="BBDE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8290486" y="2897447"/>
            <a:ext cx="0" cy="651339"/>
          </a:xfrm>
          <a:prstGeom prst="line">
            <a:avLst/>
          </a:prstGeom>
          <a:ln w="19050">
            <a:solidFill>
              <a:srgbClr val="BBDED7"/>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半闭框 27"/>
          <p:cNvSpPr/>
          <p:nvPr/>
        </p:nvSpPr>
        <p:spPr>
          <a:xfrm rot="8100000">
            <a:off x="9069540" y="2425975"/>
            <a:ext cx="297862" cy="297862"/>
          </a:xfrm>
          <a:prstGeom prst="halfFrame">
            <a:avLst>
              <a:gd name="adj1" fmla="val 21201"/>
              <a:gd name="adj2" fmla="val 23801"/>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9900538" y="1828035"/>
            <a:ext cx="1493742" cy="1493742"/>
          </a:xfrm>
          <a:prstGeom prst="ellipse">
            <a:avLst/>
          </a:prstGeom>
          <a:solidFill>
            <a:srgbClr val="ECE19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0647409" y="3049361"/>
            <a:ext cx="0" cy="1089661"/>
          </a:xfrm>
          <a:prstGeom prst="line">
            <a:avLst/>
          </a:prstGeom>
          <a:ln w="19050">
            <a:solidFill>
              <a:srgbClr val="ECE19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67051" y="4301765"/>
            <a:ext cx="1772128" cy="338554"/>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t>订酒店</a:t>
            </a:r>
          </a:p>
        </p:txBody>
      </p:sp>
      <p:sp>
        <p:nvSpPr>
          <p:cNvPr id="45" name="文本框 44"/>
          <p:cNvSpPr txBox="1"/>
          <p:nvPr/>
        </p:nvSpPr>
        <p:spPr>
          <a:xfrm>
            <a:off x="9681297" y="4289065"/>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3" name="文本框 42"/>
          <p:cNvSpPr txBox="1"/>
          <p:nvPr/>
        </p:nvSpPr>
        <p:spPr>
          <a:xfrm>
            <a:off x="2906097" y="3790323"/>
            <a:ext cx="1772128" cy="5847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定机票、火车票、汽车票、门票</a:t>
            </a:r>
          </a:p>
        </p:txBody>
      </p:sp>
      <p:sp>
        <p:nvSpPr>
          <p:cNvPr id="41" name="文本框 40"/>
          <p:cNvSpPr txBox="1"/>
          <p:nvPr/>
        </p:nvSpPr>
        <p:spPr>
          <a:xfrm>
            <a:off x="7436534" y="3790323"/>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6" name="Freeform 6"/>
          <p:cNvSpPr/>
          <p:nvPr/>
        </p:nvSpPr>
        <p:spPr>
          <a:xfrm>
            <a:off x="10424201" y="2314206"/>
            <a:ext cx="455939" cy="503022"/>
          </a:xfrm>
          <a:custGeom>
            <a:avLst/>
            <a:gdLst/>
            <a:ahLst/>
            <a:cxnLst>
              <a:cxn ang="0">
                <a:pos x="wd2" y="hd2"/>
              </a:cxn>
              <a:cxn ang="5400000">
                <a:pos x="wd2" y="hd2"/>
              </a:cxn>
              <a:cxn ang="10800000">
                <a:pos x="wd2" y="hd2"/>
              </a:cxn>
              <a:cxn ang="16200000">
                <a:pos x="wd2" y="hd2"/>
              </a:cxn>
            </a:cxnLst>
            <a:rect l="0" t="0" r="r" b="b"/>
            <a:pathLst>
              <a:path w="21600" h="21226" extrusionOk="0">
                <a:moveTo>
                  <a:pt x="19668" y="16534"/>
                </a:moveTo>
                <a:cubicBezTo>
                  <a:pt x="19668" y="16378"/>
                  <a:pt x="19493" y="16223"/>
                  <a:pt x="19493" y="16068"/>
                </a:cubicBezTo>
                <a:cubicBezTo>
                  <a:pt x="20898" y="14514"/>
                  <a:pt x="21600" y="12493"/>
                  <a:pt x="21600" y="10318"/>
                </a:cubicBezTo>
                <a:cubicBezTo>
                  <a:pt x="21600" y="7987"/>
                  <a:pt x="20722" y="5811"/>
                  <a:pt x="18966" y="4102"/>
                </a:cubicBezTo>
                <a:cubicBezTo>
                  <a:pt x="19317" y="4257"/>
                  <a:pt x="19317" y="4257"/>
                  <a:pt x="19317" y="4257"/>
                </a:cubicBezTo>
                <a:cubicBezTo>
                  <a:pt x="19493" y="4413"/>
                  <a:pt x="19844" y="4413"/>
                  <a:pt x="20020" y="4102"/>
                </a:cubicBezTo>
                <a:cubicBezTo>
                  <a:pt x="20020" y="4102"/>
                  <a:pt x="20020" y="4102"/>
                  <a:pt x="20020" y="4102"/>
                </a:cubicBezTo>
                <a:cubicBezTo>
                  <a:pt x="20020" y="4102"/>
                  <a:pt x="20020" y="4102"/>
                  <a:pt x="20195" y="3947"/>
                </a:cubicBezTo>
                <a:cubicBezTo>
                  <a:pt x="20722" y="3170"/>
                  <a:pt x="20546" y="1927"/>
                  <a:pt x="19668" y="1305"/>
                </a:cubicBezTo>
                <a:cubicBezTo>
                  <a:pt x="18088" y="373"/>
                  <a:pt x="18088" y="373"/>
                  <a:pt x="18088" y="373"/>
                </a:cubicBezTo>
                <a:cubicBezTo>
                  <a:pt x="17034" y="-249"/>
                  <a:pt x="15629" y="-94"/>
                  <a:pt x="15102" y="839"/>
                </a:cubicBezTo>
                <a:cubicBezTo>
                  <a:pt x="14927" y="839"/>
                  <a:pt x="14927" y="839"/>
                  <a:pt x="14927" y="839"/>
                </a:cubicBezTo>
                <a:cubicBezTo>
                  <a:pt x="14927" y="994"/>
                  <a:pt x="14927" y="994"/>
                  <a:pt x="14927" y="994"/>
                </a:cubicBezTo>
                <a:cubicBezTo>
                  <a:pt x="14751" y="1150"/>
                  <a:pt x="14751" y="1305"/>
                  <a:pt x="14927" y="1460"/>
                </a:cubicBezTo>
                <a:cubicBezTo>
                  <a:pt x="13698" y="994"/>
                  <a:pt x="12293" y="683"/>
                  <a:pt x="10888" y="683"/>
                </a:cubicBezTo>
                <a:cubicBezTo>
                  <a:pt x="9483" y="683"/>
                  <a:pt x="8078" y="994"/>
                  <a:pt x="6849" y="1460"/>
                </a:cubicBezTo>
                <a:cubicBezTo>
                  <a:pt x="6849" y="1305"/>
                  <a:pt x="7024" y="1150"/>
                  <a:pt x="6849" y="994"/>
                </a:cubicBezTo>
                <a:cubicBezTo>
                  <a:pt x="6849" y="994"/>
                  <a:pt x="6849" y="994"/>
                  <a:pt x="6849" y="839"/>
                </a:cubicBezTo>
                <a:cubicBezTo>
                  <a:pt x="6673" y="839"/>
                  <a:pt x="6673" y="839"/>
                  <a:pt x="6673" y="839"/>
                </a:cubicBezTo>
                <a:cubicBezTo>
                  <a:pt x="5971" y="-94"/>
                  <a:pt x="4741" y="-249"/>
                  <a:pt x="3688" y="373"/>
                </a:cubicBezTo>
                <a:cubicBezTo>
                  <a:pt x="2107" y="1305"/>
                  <a:pt x="2107" y="1305"/>
                  <a:pt x="2107" y="1305"/>
                </a:cubicBezTo>
                <a:cubicBezTo>
                  <a:pt x="1054" y="1927"/>
                  <a:pt x="878" y="3170"/>
                  <a:pt x="1580" y="3947"/>
                </a:cubicBezTo>
                <a:cubicBezTo>
                  <a:pt x="1580" y="4102"/>
                  <a:pt x="1756" y="4102"/>
                  <a:pt x="1756" y="4102"/>
                </a:cubicBezTo>
                <a:cubicBezTo>
                  <a:pt x="1756" y="4102"/>
                  <a:pt x="1756" y="4102"/>
                  <a:pt x="1756" y="4102"/>
                </a:cubicBezTo>
                <a:cubicBezTo>
                  <a:pt x="1932" y="4413"/>
                  <a:pt x="2283" y="4413"/>
                  <a:pt x="2459" y="4257"/>
                </a:cubicBezTo>
                <a:cubicBezTo>
                  <a:pt x="2634" y="4102"/>
                  <a:pt x="2634" y="4102"/>
                  <a:pt x="2634" y="4102"/>
                </a:cubicBezTo>
                <a:cubicBezTo>
                  <a:pt x="1054" y="5811"/>
                  <a:pt x="0" y="7987"/>
                  <a:pt x="0" y="10318"/>
                </a:cubicBezTo>
                <a:cubicBezTo>
                  <a:pt x="0" y="12493"/>
                  <a:pt x="878" y="14514"/>
                  <a:pt x="2283" y="16068"/>
                </a:cubicBezTo>
                <a:cubicBezTo>
                  <a:pt x="2107" y="16223"/>
                  <a:pt x="2107" y="16378"/>
                  <a:pt x="2107" y="16534"/>
                </a:cubicBezTo>
                <a:cubicBezTo>
                  <a:pt x="702" y="19642"/>
                  <a:pt x="702" y="19642"/>
                  <a:pt x="702" y="19642"/>
                </a:cubicBezTo>
                <a:cubicBezTo>
                  <a:pt x="527" y="20263"/>
                  <a:pt x="1054" y="21040"/>
                  <a:pt x="1756" y="21196"/>
                </a:cubicBezTo>
                <a:cubicBezTo>
                  <a:pt x="2634" y="21351"/>
                  <a:pt x="3337" y="20885"/>
                  <a:pt x="3512" y="20263"/>
                </a:cubicBezTo>
                <a:cubicBezTo>
                  <a:pt x="4390" y="18088"/>
                  <a:pt x="4390" y="18088"/>
                  <a:pt x="4390" y="18088"/>
                </a:cubicBezTo>
                <a:cubicBezTo>
                  <a:pt x="6322" y="19175"/>
                  <a:pt x="8429" y="19952"/>
                  <a:pt x="10888" y="19952"/>
                </a:cubicBezTo>
                <a:cubicBezTo>
                  <a:pt x="13171" y="19952"/>
                  <a:pt x="15454" y="19175"/>
                  <a:pt x="17210" y="18088"/>
                </a:cubicBezTo>
                <a:cubicBezTo>
                  <a:pt x="18088" y="20263"/>
                  <a:pt x="18088" y="20263"/>
                  <a:pt x="18088" y="20263"/>
                </a:cubicBezTo>
                <a:cubicBezTo>
                  <a:pt x="18263" y="20885"/>
                  <a:pt x="19141" y="21351"/>
                  <a:pt x="19844" y="21196"/>
                </a:cubicBezTo>
                <a:cubicBezTo>
                  <a:pt x="20722" y="21040"/>
                  <a:pt x="21073" y="20263"/>
                  <a:pt x="20898" y="19642"/>
                </a:cubicBezTo>
                <a:lnTo>
                  <a:pt x="19668" y="16534"/>
                </a:lnTo>
                <a:close/>
                <a:moveTo>
                  <a:pt x="10888" y="17932"/>
                </a:moveTo>
                <a:cubicBezTo>
                  <a:pt x="5971" y="17932"/>
                  <a:pt x="2107" y="14514"/>
                  <a:pt x="2107" y="10318"/>
                </a:cubicBezTo>
                <a:cubicBezTo>
                  <a:pt x="2107" y="6122"/>
                  <a:pt x="5971" y="2704"/>
                  <a:pt x="10888" y="2704"/>
                </a:cubicBezTo>
                <a:cubicBezTo>
                  <a:pt x="15629" y="2704"/>
                  <a:pt x="19493" y="6122"/>
                  <a:pt x="19493" y="10318"/>
                </a:cubicBezTo>
                <a:cubicBezTo>
                  <a:pt x="19493" y="14514"/>
                  <a:pt x="15629" y="17932"/>
                  <a:pt x="10888" y="17932"/>
                </a:cubicBezTo>
                <a:close/>
                <a:moveTo>
                  <a:pt x="14400" y="6122"/>
                </a:moveTo>
                <a:cubicBezTo>
                  <a:pt x="11063" y="9696"/>
                  <a:pt x="11063" y="9696"/>
                  <a:pt x="11063" y="9696"/>
                </a:cubicBezTo>
                <a:cubicBezTo>
                  <a:pt x="11063" y="9696"/>
                  <a:pt x="10888" y="9696"/>
                  <a:pt x="10888" y="9696"/>
                </a:cubicBezTo>
                <a:cubicBezTo>
                  <a:pt x="10712" y="9696"/>
                  <a:pt x="10361" y="9696"/>
                  <a:pt x="10185" y="9852"/>
                </a:cubicBezTo>
                <a:cubicBezTo>
                  <a:pt x="7902" y="8142"/>
                  <a:pt x="7902" y="8142"/>
                  <a:pt x="7902" y="8142"/>
                </a:cubicBezTo>
                <a:cubicBezTo>
                  <a:pt x="7551" y="7832"/>
                  <a:pt x="7200" y="7832"/>
                  <a:pt x="6849" y="8142"/>
                </a:cubicBezTo>
                <a:cubicBezTo>
                  <a:pt x="6673" y="8453"/>
                  <a:pt x="6673" y="8764"/>
                  <a:pt x="7024" y="9075"/>
                </a:cubicBezTo>
                <a:cubicBezTo>
                  <a:pt x="9483" y="10784"/>
                  <a:pt x="9483" y="10784"/>
                  <a:pt x="9483" y="10784"/>
                </a:cubicBezTo>
                <a:cubicBezTo>
                  <a:pt x="9483" y="10939"/>
                  <a:pt x="9307" y="10939"/>
                  <a:pt x="9307" y="10939"/>
                </a:cubicBezTo>
                <a:cubicBezTo>
                  <a:pt x="9307" y="11716"/>
                  <a:pt x="10010" y="12183"/>
                  <a:pt x="10888" y="12183"/>
                </a:cubicBezTo>
                <a:cubicBezTo>
                  <a:pt x="11590" y="12183"/>
                  <a:pt x="12293" y="11716"/>
                  <a:pt x="12293" y="10939"/>
                </a:cubicBezTo>
                <a:cubicBezTo>
                  <a:pt x="12293" y="10784"/>
                  <a:pt x="12293" y="10629"/>
                  <a:pt x="12117" y="10473"/>
                </a:cubicBezTo>
                <a:cubicBezTo>
                  <a:pt x="15454" y="6899"/>
                  <a:pt x="15454" y="6899"/>
                  <a:pt x="15454" y="6899"/>
                </a:cubicBezTo>
                <a:cubicBezTo>
                  <a:pt x="15805" y="6744"/>
                  <a:pt x="15629" y="6278"/>
                  <a:pt x="15454" y="6122"/>
                </a:cubicBezTo>
                <a:cubicBezTo>
                  <a:pt x="15102" y="5811"/>
                  <a:pt x="14576" y="5811"/>
                  <a:pt x="14400" y="6122"/>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7" name="Freeform 11"/>
          <p:cNvSpPr/>
          <p:nvPr/>
        </p:nvSpPr>
        <p:spPr>
          <a:xfrm>
            <a:off x="5799500" y="2335049"/>
            <a:ext cx="497834" cy="479474"/>
          </a:xfrm>
          <a:custGeom>
            <a:avLst/>
            <a:gdLst/>
            <a:ahLst/>
            <a:cxnLst>
              <a:cxn ang="0">
                <a:pos x="wd2" y="hd2"/>
              </a:cxn>
              <a:cxn ang="5400000">
                <a:pos x="wd2" y="hd2"/>
              </a:cxn>
              <a:cxn ang="10800000">
                <a:pos x="wd2" y="hd2"/>
              </a:cxn>
              <a:cxn ang="16200000">
                <a:pos x="wd2" y="hd2"/>
              </a:cxn>
            </a:cxnLst>
            <a:rect l="0" t="0" r="r" b="b"/>
            <a:pathLst>
              <a:path w="21600" h="21600" extrusionOk="0">
                <a:moveTo>
                  <a:pt x="7727" y="16031"/>
                </a:moveTo>
                <a:cubicBezTo>
                  <a:pt x="7376" y="16031"/>
                  <a:pt x="7200" y="15863"/>
                  <a:pt x="7024" y="15694"/>
                </a:cubicBezTo>
                <a:cubicBezTo>
                  <a:pt x="6849" y="15525"/>
                  <a:pt x="6498" y="15019"/>
                  <a:pt x="6498" y="14681"/>
                </a:cubicBezTo>
                <a:cubicBezTo>
                  <a:pt x="4215" y="14681"/>
                  <a:pt x="4215" y="14681"/>
                  <a:pt x="4215" y="14681"/>
                </a:cubicBezTo>
                <a:cubicBezTo>
                  <a:pt x="4215" y="15356"/>
                  <a:pt x="4741" y="16031"/>
                  <a:pt x="4917" y="16369"/>
                </a:cubicBezTo>
                <a:cubicBezTo>
                  <a:pt x="5268" y="16706"/>
                  <a:pt x="5620" y="16875"/>
                  <a:pt x="5971" y="17044"/>
                </a:cubicBezTo>
                <a:cubicBezTo>
                  <a:pt x="6498" y="17213"/>
                  <a:pt x="7024" y="17381"/>
                  <a:pt x="7727" y="17381"/>
                </a:cubicBezTo>
                <a:cubicBezTo>
                  <a:pt x="8429" y="17381"/>
                  <a:pt x="9132" y="17213"/>
                  <a:pt x="9483" y="17044"/>
                </a:cubicBezTo>
                <a:cubicBezTo>
                  <a:pt x="10010" y="16706"/>
                  <a:pt x="10361" y="16538"/>
                  <a:pt x="10537" y="16031"/>
                </a:cubicBezTo>
                <a:cubicBezTo>
                  <a:pt x="10888" y="15525"/>
                  <a:pt x="10888" y="15188"/>
                  <a:pt x="10888" y="14681"/>
                </a:cubicBezTo>
                <a:cubicBezTo>
                  <a:pt x="10888" y="14344"/>
                  <a:pt x="10888" y="14006"/>
                  <a:pt x="10712" y="13669"/>
                </a:cubicBezTo>
                <a:cubicBezTo>
                  <a:pt x="10537" y="13500"/>
                  <a:pt x="10361" y="13163"/>
                  <a:pt x="10185" y="12994"/>
                </a:cubicBezTo>
                <a:cubicBezTo>
                  <a:pt x="10010" y="12994"/>
                  <a:pt x="9659" y="12825"/>
                  <a:pt x="9307" y="12825"/>
                </a:cubicBezTo>
                <a:cubicBezTo>
                  <a:pt x="9834" y="12656"/>
                  <a:pt x="10010" y="12319"/>
                  <a:pt x="10185" y="11981"/>
                </a:cubicBezTo>
                <a:cubicBezTo>
                  <a:pt x="10361" y="11813"/>
                  <a:pt x="10537" y="11475"/>
                  <a:pt x="10537" y="11138"/>
                </a:cubicBezTo>
                <a:cubicBezTo>
                  <a:pt x="10537" y="10463"/>
                  <a:pt x="10361" y="9956"/>
                  <a:pt x="9834" y="9619"/>
                </a:cubicBezTo>
                <a:cubicBezTo>
                  <a:pt x="9307" y="9281"/>
                  <a:pt x="8605" y="9113"/>
                  <a:pt x="7551" y="9113"/>
                </a:cubicBezTo>
                <a:cubicBezTo>
                  <a:pt x="6673" y="9113"/>
                  <a:pt x="5971" y="9281"/>
                  <a:pt x="5444" y="9619"/>
                </a:cubicBezTo>
                <a:cubicBezTo>
                  <a:pt x="4917" y="9956"/>
                  <a:pt x="4390" y="10463"/>
                  <a:pt x="4215" y="11138"/>
                </a:cubicBezTo>
                <a:cubicBezTo>
                  <a:pt x="6498" y="11138"/>
                  <a:pt x="6498" y="11138"/>
                  <a:pt x="6498" y="11138"/>
                </a:cubicBezTo>
                <a:cubicBezTo>
                  <a:pt x="6498" y="10800"/>
                  <a:pt x="7200" y="10463"/>
                  <a:pt x="7551" y="10463"/>
                </a:cubicBezTo>
                <a:cubicBezTo>
                  <a:pt x="7727" y="10463"/>
                  <a:pt x="7902" y="10463"/>
                  <a:pt x="8078" y="10631"/>
                </a:cubicBezTo>
                <a:cubicBezTo>
                  <a:pt x="8254" y="10800"/>
                  <a:pt x="8429" y="10969"/>
                  <a:pt x="8429" y="11306"/>
                </a:cubicBezTo>
                <a:cubicBezTo>
                  <a:pt x="8429" y="11475"/>
                  <a:pt x="8254" y="11644"/>
                  <a:pt x="8078" y="11981"/>
                </a:cubicBezTo>
                <a:cubicBezTo>
                  <a:pt x="7551" y="12319"/>
                  <a:pt x="7200" y="12319"/>
                  <a:pt x="7200" y="12319"/>
                </a:cubicBezTo>
                <a:cubicBezTo>
                  <a:pt x="7200" y="13669"/>
                  <a:pt x="7200" y="13669"/>
                  <a:pt x="7200" y="13669"/>
                </a:cubicBezTo>
                <a:cubicBezTo>
                  <a:pt x="7551" y="13669"/>
                  <a:pt x="7551" y="13669"/>
                  <a:pt x="7551" y="13669"/>
                </a:cubicBezTo>
                <a:cubicBezTo>
                  <a:pt x="7902" y="13669"/>
                  <a:pt x="8254" y="13669"/>
                  <a:pt x="8429" y="14006"/>
                </a:cubicBezTo>
                <a:cubicBezTo>
                  <a:pt x="8605" y="14175"/>
                  <a:pt x="8780" y="14344"/>
                  <a:pt x="8780" y="14850"/>
                </a:cubicBezTo>
                <a:cubicBezTo>
                  <a:pt x="8780" y="15188"/>
                  <a:pt x="8605" y="15525"/>
                  <a:pt x="8429" y="15694"/>
                </a:cubicBezTo>
                <a:cubicBezTo>
                  <a:pt x="8254" y="15863"/>
                  <a:pt x="7902" y="16031"/>
                  <a:pt x="7727" y="16031"/>
                </a:cubicBezTo>
                <a:close/>
                <a:moveTo>
                  <a:pt x="14400" y="17381"/>
                </a:moveTo>
                <a:cubicBezTo>
                  <a:pt x="16507" y="17381"/>
                  <a:pt x="16507" y="17381"/>
                  <a:pt x="16507" y="17381"/>
                </a:cubicBezTo>
                <a:cubicBezTo>
                  <a:pt x="16507" y="9113"/>
                  <a:pt x="16507" y="9113"/>
                  <a:pt x="16507" y="9113"/>
                </a:cubicBezTo>
                <a:cubicBezTo>
                  <a:pt x="14751" y="9113"/>
                  <a:pt x="14751" y="9113"/>
                  <a:pt x="14751" y="9113"/>
                </a:cubicBezTo>
                <a:cubicBezTo>
                  <a:pt x="14224" y="10125"/>
                  <a:pt x="13698" y="10800"/>
                  <a:pt x="12293" y="11138"/>
                </a:cubicBezTo>
                <a:cubicBezTo>
                  <a:pt x="12293" y="12994"/>
                  <a:pt x="12293" y="12994"/>
                  <a:pt x="12293" y="12994"/>
                </a:cubicBezTo>
                <a:cubicBezTo>
                  <a:pt x="13171" y="12825"/>
                  <a:pt x="13698" y="12488"/>
                  <a:pt x="14400" y="11813"/>
                </a:cubicBezTo>
                <a:lnTo>
                  <a:pt x="14400" y="17381"/>
                </a:lnTo>
                <a:close/>
                <a:moveTo>
                  <a:pt x="20898" y="1350"/>
                </a:moveTo>
                <a:cubicBezTo>
                  <a:pt x="19493" y="1350"/>
                  <a:pt x="19493" y="1350"/>
                  <a:pt x="19493" y="1350"/>
                </a:cubicBezTo>
                <a:cubicBezTo>
                  <a:pt x="19493" y="3713"/>
                  <a:pt x="19493" y="3713"/>
                  <a:pt x="19493" y="3713"/>
                </a:cubicBezTo>
                <a:cubicBezTo>
                  <a:pt x="19844" y="3881"/>
                  <a:pt x="20195" y="4219"/>
                  <a:pt x="20195" y="4556"/>
                </a:cubicBezTo>
                <a:cubicBezTo>
                  <a:pt x="20195" y="5063"/>
                  <a:pt x="19317" y="5569"/>
                  <a:pt x="18439" y="5569"/>
                </a:cubicBezTo>
                <a:cubicBezTo>
                  <a:pt x="17385" y="5569"/>
                  <a:pt x="16507" y="5063"/>
                  <a:pt x="16507" y="4556"/>
                </a:cubicBezTo>
                <a:cubicBezTo>
                  <a:pt x="16507" y="4388"/>
                  <a:pt x="16683" y="4219"/>
                  <a:pt x="16683" y="4219"/>
                </a:cubicBezTo>
                <a:cubicBezTo>
                  <a:pt x="18790" y="4219"/>
                  <a:pt x="18790" y="4219"/>
                  <a:pt x="18790" y="4219"/>
                </a:cubicBezTo>
                <a:cubicBezTo>
                  <a:pt x="18790" y="0"/>
                  <a:pt x="18790" y="0"/>
                  <a:pt x="18790" y="0"/>
                </a:cubicBezTo>
                <a:cubicBezTo>
                  <a:pt x="16507" y="0"/>
                  <a:pt x="16507" y="0"/>
                  <a:pt x="16507" y="0"/>
                </a:cubicBezTo>
                <a:cubicBezTo>
                  <a:pt x="16507" y="1350"/>
                  <a:pt x="16507" y="1350"/>
                  <a:pt x="16507" y="1350"/>
                </a:cubicBezTo>
                <a:cubicBezTo>
                  <a:pt x="14400" y="1350"/>
                  <a:pt x="14400" y="1350"/>
                  <a:pt x="14400" y="1350"/>
                </a:cubicBezTo>
                <a:cubicBezTo>
                  <a:pt x="14400" y="3713"/>
                  <a:pt x="14400" y="3713"/>
                  <a:pt x="14400" y="3713"/>
                </a:cubicBezTo>
                <a:cubicBezTo>
                  <a:pt x="14751" y="3881"/>
                  <a:pt x="15102" y="4219"/>
                  <a:pt x="15102" y="4556"/>
                </a:cubicBezTo>
                <a:cubicBezTo>
                  <a:pt x="15102" y="5063"/>
                  <a:pt x="14400" y="5569"/>
                  <a:pt x="13346" y="5569"/>
                </a:cubicBezTo>
                <a:cubicBezTo>
                  <a:pt x="12293" y="5569"/>
                  <a:pt x="11590" y="5063"/>
                  <a:pt x="11590" y="4556"/>
                </a:cubicBezTo>
                <a:cubicBezTo>
                  <a:pt x="11590" y="4388"/>
                  <a:pt x="11590" y="4219"/>
                  <a:pt x="11590" y="4219"/>
                </a:cubicBezTo>
                <a:cubicBezTo>
                  <a:pt x="13698" y="4219"/>
                  <a:pt x="13698" y="4219"/>
                  <a:pt x="13698" y="4219"/>
                </a:cubicBezTo>
                <a:cubicBezTo>
                  <a:pt x="13698" y="0"/>
                  <a:pt x="13698" y="0"/>
                  <a:pt x="13698" y="0"/>
                </a:cubicBezTo>
                <a:cubicBezTo>
                  <a:pt x="11590" y="0"/>
                  <a:pt x="11590" y="0"/>
                  <a:pt x="11590" y="0"/>
                </a:cubicBezTo>
                <a:cubicBezTo>
                  <a:pt x="11590" y="1350"/>
                  <a:pt x="11590" y="1350"/>
                  <a:pt x="11590" y="1350"/>
                </a:cubicBezTo>
                <a:cubicBezTo>
                  <a:pt x="9307" y="1350"/>
                  <a:pt x="9307" y="1350"/>
                  <a:pt x="9307" y="1350"/>
                </a:cubicBezTo>
                <a:cubicBezTo>
                  <a:pt x="9307" y="3713"/>
                  <a:pt x="9307" y="3713"/>
                  <a:pt x="9307" y="3713"/>
                </a:cubicBezTo>
                <a:cubicBezTo>
                  <a:pt x="9834" y="3881"/>
                  <a:pt x="10010" y="4219"/>
                  <a:pt x="10010" y="4556"/>
                </a:cubicBezTo>
                <a:cubicBezTo>
                  <a:pt x="10010" y="5063"/>
                  <a:pt x="9307" y="5569"/>
                  <a:pt x="8254" y="5569"/>
                </a:cubicBezTo>
                <a:cubicBezTo>
                  <a:pt x="7200" y="5569"/>
                  <a:pt x="6498" y="5063"/>
                  <a:pt x="6498" y="4556"/>
                </a:cubicBezTo>
                <a:cubicBezTo>
                  <a:pt x="6498" y="4388"/>
                  <a:pt x="6498" y="4219"/>
                  <a:pt x="6498" y="4219"/>
                </a:cubicBezTo>
                <a:cubicBezTo>
                  <a:pt x="8605" y="4219"/>
                  <a:pt x="8605" y="4219"/>
                  <a:pt x="8605" y="4219"/>
                </a:cubicBezTo>
                <a:cubicBezTo>
                  <a:pt x="8605" y="0"/>
                  <a:pt x="8605" y="0"/>
                  <a:pt x="8605" y="0"/>
                </a:cubicBezTo>
                <a:cubicBezTo>
                  <a:pt x="6498" y="0"/>
                  <a:pt x="6498" y="0"/>
                  <a:pt x="6498" y="0"/>
                </a:cubicBezTo>
                <a:cubicBezTo>
                  <a:pt x="6498" y="1350"/>
                  <a:pt x="6498" y="1350"/>
                  <a:pt x="6498" y="1350"/>
                </a:cubicBezTo>
                <a:cubicBezTo>
                  <a:pt x="4215" y="1350"/>
                  <a:pt x="4215" y="1350"/>
                  <a:pt x="4215" y="1350"/>
                </a:cubicBezTo>
                <a:cubicBezTo>
                  <a:pt x="4215" y="3713"/>
                  <a:pt x="4215" y="3713"/>
                  <a:pt x="4215" y="3713"/>
                </a:cubicBezTo>
                <a:cubicBezTo>
                  <a:pt x="4741" y="3881"/>
                  <a:pt x="5093" y="4219"/>
                  <a:pt x="5093" y="4556"/>
                </a:cubicBezTo>
                <a:cubicBezTo>
                  <a:pt x="5093" y="5063"/>
                  <a:pt x="4215" y="5569"/>
                  <a:pt x="3161" y="5569"/>
                </a:cubicBezTo>
                <a:cubicBezTo>
                  <a:pt x="2283" y="5569"/>
                  <a:pt x="1405" y="5063"/>
                  <a:pt x="1405" y="4556"/>
                </a:cubicBezTo>
                <a:cubicBezTo>
                  <a:pt x="1405" y="4388"/>
                  <a:pt x="1405" y="4219"/>
                  <a:pt x="1580" y="4219"/>
                </a:cubicBezTo>
                <a:cubicBezTo>
                  <a:pt x="3512" y="4219"/>
                  <a:pt x="3512" y="4219"/>
                  <a:pt x="3512" y="4219"/>
                </a:cubicBezTo>
                <a:cubicBezTo>
                  <a:pt x="3512" y="0"/>
                  <a:pt x="3512" y="0"/>
                  <a:pt x="3512" y="0"/>
                </a:cubicBezTo>
                <a:cubicBezTo>
                  <a:pt x="1405" y="0"/>
                  <a:pt x="1405" y="0"/>
                  <a:pt x="1405" y="0"/>
                </a:cubicBezTo>
                <a:cubicBezTo>
                  <a:pt x="1405" y="1350"/>
                  <a:pt x="1405" y="1350"/>
                  <a:pt x="1405" y="1350"/>
                </a:cubicBezTo>
                <a:cubicBezTo>
                  <a:pt x="702" y="1350"/>
                  <a:pt x="702" y="1350"/>
                  <a:pt x="702" y="1350"/>
                </a:cubicBezTo>
                <a:cubicBezTo>
                  <a:pt x="351" y="1350"/>
                  <a:pt x="0" y="1687"/>
                  <a:pt x="0" y="2025"/>
                </a:cubicBezTo>
                <a:cubicBezTo>
                  <a:pt x="0" y="20925"/>
                  <a:pt x="0" y="20925"/>
                  <a:pt x="0" y="20925"/>
                </a:cubicBezTo>
                <a:cubicBezTo>
                  <a:pt x="0" y="21263"/>
                  <a:pt x="351" y="21600"/>
                  <a:pt x="702" y="21600"/>
                </a:cubicBezTo>
                <a:cubicBezTo>
                  <a:pt x="20898" y="21600"/>
                  <a:pt x="20898" y="21600"/>
                  <a:pt x="20898" y="21600"/>
                </a:cubicBezTo>
                <a:cubicBezTo>
                  <a:pt x="21249" y="21600"/>
                  <a:pt x="21600" y="21263"/>
                  <a:pt x="21600" y="20925"/>
                </a:cubicBezTo>
                <a:cubicBezTo>
                  <a:pt x="21600" y="2025"/>
                  <a:pt x="21600" y="2025"/>
                  <a:pt x="21600" y="2025"/>
                </a:cubicBezTo>
                <a:cubicBezTo>
                  <a:pt x="21600" y="1687"/>
                  <a:pt x="21249" y="1350"/>
                  <a:pt x="20898" y="1350"/>
                </a:cubicBezTo>
                <a:close/>
                <a:moveTo>
                  <a:pt x="20195" y="20081"/>
                </a:moveTo>
                <a:cubicBezTo>
                  <a:pt x="1405" y="20081"/>
                  <a:pt x="1405" y="20081"/>
                  <a:pt x="1405" y="20081"/>
                </a:cubicBezTo>
                <a:cubicBezTo>
                  <a:pt x="1405" y="6244"/>
                  <a:pt x="1405" y="6244"/>
                  <a:pt x="1405" y="6244"/>
                </a:cubicBezTo>
                <a:cubicBezTo>
                  <a:pt x="20195" y="6244"/>
                  <a:pt x="20195" y="6244"/>
                  <a:pt x="20195" y="6244"/>
                </a:cubicBezTo>
                <a:lnTo>
                  <a:pt x="20195" y="20081"/>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8" name="Freeform 23"/>
          <p:cNvSpPr/>
          <p:nvPr/>
        </p:nvSpPr>
        <p:spPr>
          <a:xfrm>
            <a:off x="1293198" y="2319981"/>
            <a:ext cx="519834" cy="465546"/>
          </a:xfrm>
          <a:custGeom>
            <a:avLst/>
            <a:gdLst/>
            <a:ahLst/>
            <a:cxnLst>
              <a:cxn ang="0">
                <a:pos x="wd2" y="hd2"/>
              </a:cxn>
              <a:cxn ang="5400000">
                <a:pos x="wd2" y="hd2"/>
              </a:cxn>
              <a:cxn ang="10800000">
                <a:pos x="wd2" y="hd2"/>
              </a:cxn>
              <a:cxn ang="16200000">
                <a:pos x="wd2" y="hd2"/>
              </a:cxn>
            </a:cxnLst>
            <a:rect l="0" t="0" r="r" b="b"/>
            <a:pathLst>
              <a:path w="21496" h="21484" extrusionOk="0">
                <a:moveTo>
                  <a:pt x="3837" y="7883"/>
                </a:moveTo>
                <a:cubicBezTo>
                  <a:pt x="1847" y="7568"/>
                  <a:pt x="1847" y="7568"/>
                  <a:pt x="1847" y="7568"/>
                </a:cubicBezTo>
                <a:cubicBezTo>
                  <a:pt x="1563" y="7568"/>
                  <a:pt x="1279" y="7883"/>
                  <a:pt x="1279" y="8199"/>
                </a:cubicBezTo>
                <a:cubicBezTo>
                  <a:pt x="1137" y="9775"/>
                  <a:pt x="1137" y="9775"/>
                  <a:pt x="1137" y="9775"/>
                </a:cubicBezTo>
                <a:cubicBezTo>
                  <a:pt x="1137" y="9460"/>
                  <a:pt x="1421" y="9302"/>
                  <a:pt x="1705" y="9302"/>
                </a:cubicBezTo>
                <a:cubicBezTo>
                  <a:pt x="3553" y="9460"/>
                  <a:pt x="3553" y="9460"/>
                  <a:pt x="3553" y="9460"/>
                </a:cubicBezTo>
                <a:cubicBezTo>
                  <a:pt x="3837" y="9618"/>
                  <a:pt x="4121" y="9775"/>
                  <a:pt x="4121" y="10091"/>
                </a:cubicBezTo>
                <a:cubicBezTo>
                  <a:pt x="4263" y="8514"/>
                  <a:pt x="4263" y="8514"/>
                  <a:pt x="4263" y="8514"/>
                </a:cubicBezTo>
                <a:cubicBezTo>
                  <a:pt x="4263" y="8199"/>
                  <a:pt x="4121" y="7883"/>
                  <a:pt x="3837" y="7883"/>
                </a:cubicBezTo>
                <a:close/>
                <a:moveTo>
                  <a:pt x="3268" y="12298"/>
                </a:moveTo>
                <a:cubicBezTo>
                  <a:pt x="1421" y="11982"/>
                  <a:pt x="1421" y="11982"/>
                  <a:pt x="1421" y="11982"/>
                </a:cubicBezTo>
                <a:cubicBezTo>
                  <a:pt x="1137" y="11982"/>
                  <a:pt x="995" y="11667"/>
                  <a:pt x="995" y="11352"/>
                </a:cubicBezTo>
                <a:cubicBezTo>
                  <a:pt x="0" y="20654"/>
                  <a:pt x="0" y="20654"/>
                  <a:pt x="0" y="20654"/>
                </a:cubicBezTo>
                <a:cubicBezTo>
                  <a:pt x="0" y="20969"/>
                  <a:pt x="142" y="21127"/>
                  <a:pt x="426" y="21127"/>
                </a:cubicBezTo>
                <a:cubicBezTo>
                  <a:pt x="2416" y="21442"/>
                  <a:pt x="2416" y="21442"/>
                  <a:pt x="2416" y="21442"/>
                </a:cubicBezTo>
                <a:cubicBezTo>
                  <a:pt x="2700" y="21442"/>
                  <a:pt x="2842" y="21285"/>
                  <a:pt x="2984" y="20969"/>
                </a:cubicBezTo>
                <a:cubicBezTo>
                  <a:pt x="3126" y="19550"/>
                  <a:pt x="3126" y="19550"/>
                  <a:pt x="3126" y="19550"/>
                </a:cubicBezTo>
                <a:cubicBezTo>
                  <a:pt x="2984" y="19708"/>
                  <a:pt x="2984" y="19866"/>
                  <a:pt x="2842" y="19866"/>
                </a:cubicBezTo>
                <a:cubicBezTo>
                  <a:pt x="284" y="19550"/>
                  <a:pt x="284" y="19550"/>
                  <a:pt x="284" y="19550"/>
                </a:cubicBezTo>
                <a:cubicBezTo>
                  <a:pt x="284" y="19550"/>
                  <a:pt x="142" y="19393"/>
                  <a:pt x="142" y="19235"/>
                </a:cubicBezTo>
                <a:cubicBezTo>
                  <a:pt x="142" y="19077"/>
                  <a:pt x="284" y="18920"/>
                  <a:pt x="426" y="19077"/>
                </a:cubicBezTo>
                <a:cubicBezTo>
                  <a:pt x="2842" y="19235"/>
                  <a:pt x="2842" y="19235"/>
                  <a:pt x="2842" y="19235"/>
                </a:cubicBezTo>
                <a:cubicBezTo>
                  <a:pt x="2984" y="19393"/>
                  <a:pt x="3126" y="19393"/>
                  <a:pt x="3126" y="19550"/>
                </a:cubicBezTo>
                <a:cubicBezTo>
                  <a:pt x="3837" y="11825"/>
                  <a:pt x="3837" y="11825"/>
                  <a:pt x="3837" y="11825"/>
                </a:cubicBezTo>
                <a:cubicBezTo>
                  <a:pt x="3837" y="11982"/>
                  <a:pt x="3553" y="12298"/>
                  <a:pt x="3268" y="12298"/>
                </a:cubicBezTo>
                <a:close/>
                <a:moveTo>
                  <a:pt x="1137" y="9775"/>
                </a:moveTo>
                <a:cubicBezTo>
                  <a:pt x="995" y="11352"/>
                  <a:pt x="995" y="11352"/>
                  <a:pt x="995" y="11352"/>
                </a:cubicBezTo>
                <a:cubicBezTo>
                  <a:pt x="995" y="11352"/>
                  <a:pt x="995" y="11352"/>
                  <a:pt x="995" y="11352"/>
                </a:cubicBezTo>
                <a:cubicBezTo>
                  <a:pt x="1137" y="9775"/>
                  <a:pt x="1137" y="9775"/>
                  <a:pt x="1137" y="9775"/>
                </a:cubicBezTo>
                <a:cubicBezTo>
                  <a:pt x="1137" y="9775"/>
                  <a:pt x="1137" y="9775"/>
                  <a:pt x="1137" y="9775"/>
                </a:cubicBezTo>
                <a:close/>
                <a:moveTo>
                  <a:pt x="3837" y="11825"/>
                </a:moveTo>
                <a:cubicBezTo>
                  <a:pt x="4121" y="10091"/>
                  <a:pt x="4121" y="10091"/>
                  <a:pt x="4121" y="10091"/>
                </a:cubicBezTo>
                <a:cubicBezTo>
                  <a:pt x="4121" y="10091"/>
                  <a:pt x="4121" y="10091"/>
                  <a:pt x="4121" y="10091"/>
                </a:cubicBezTo>
                <a:cubicBezTo>
                  <a:pt x="3837" y="11825"/>
                  <a:pt x="3837" y="11825"/>
                  <a:pt x="3837" y="11825"/>
                </a:cubicBezTo>
                <a:cubicBezTo>
                  <a:pt x="3837" y="11825"/>
                  <a:pt x="3837" y="11825"/>
                  <a:pt x="3837" y="11825"/>
                </a:cubicBezTo>
                <a:close/>
                <a:moveTo>
                  <a:pt x="18047" y="6937"/>
                </a:moveTo>
                <a:cubicBezTo>
                  <a:pt x="18189" y="6937"/>
                  <a:pt x="18332" y="7095"/>
                  <a:pt x="18332" y="7253"/>
                </a:cubicBezTo>
                <a:cubicBezTo>
                  <a:pt x="18047" y="5676"/>
                  <a:pt x="18047" y="5676"/>
                  <a:pt x="18047" y="5676"/>
                </a:cubicBezTo>
                <a:cubicBezTo>
                  <a:pt x="17905" y="5361"/>
                  <a:pt x="17621" y="5203"/>
                  <a:pt x="17337" y="5203"/>
                </a:cubicBezTo>
                <a:cubicBezTo>
                  <a:pt x="15632" y="5834"/>
                  <a:pt x="15632" y="5834"/>
                  <a:pt x="15632" y="5834"/>
                </a:cubicBezTo>
                <a:cubicBezTo>
                  <a:pt x="15347" y="5834"/>
                  <a:pt x="15063" y="6149"/>
                  <a:pt x="15205" y="6622"/>
                </a:cubicBezTo>
                <a:cubicBezTo>
                  <a:pt x="15489" y="8199"/>
                  <a:pt x="15489" y="8199"/>
                  <a:pt x="15489" y="8199"/>
                </a:cubicBezTo>
                <a:cubicBezTo>
                  <a:pt x="15489" y="7883"/>
                  <a:pt x="15632" y="7726"/>
                  <a:pt x="15774" y="7568"/>
                </a:cubicBezTo>
                <a:cubicBezTo>
                  <a:pt x="16484" y="7253"/>
                  <a:pt x="17195" y="6937"/>
                  <a:pt x="18047" y="6937"/>
                </a:cubicBezTo>
                <a:close/>
                <a:moveTo>
                  <a:pt x="9521" y="2996"/>
                </a:moveTo>
                <a:cubicBezTo>
                  <a:pt x="9521" y="15924"/>
                  <a:pt x="9521" y="15924"/>
                  <a:pt x="9521" y="15924"/>
                </a:cubicBezTo>
                <a:cubicBezTo>
                  <a:pt x="10942" y="16397"/>
                  <a:pt x="12647" y="16397"/>
                  <a:pt x="14068" y="15924"/>
                </a:cubicBezTo>
                <a:cubicBezTo>
                  <a:pt x="14068" y="2996"/>
                  <a:pt x="14068" y="2996"/>
                  <a:pt x="14068" y="2996"/>
                </a:cubicBezTo>
                <a:cubicBezTo>
                  <a:pt x="13074" y="2365"/>
                  <a:pt x="10516" y="2365"/>
                  <a:pt x="9521" y="2996"/>
                </a:cubicBezTo>
                <a:close/>
                <a:moveTo>
                  <a:pt x="9521" y="16555"/>
                </a:moveTo>
                <a:cubicBezTo>
                  <a:pt x="9521" y="17974"/>
                  <a:pt x="9521" y="17974"/>
                  <a:pt x="9521" y="17974"/>
                </a:cubicBezTo>
                <a:cubicBezTo>
                  <a:pt x="10374" y="18447"/>
                  <a:pt x="13216" y="18447"/>
                  <a:pt x="14068" y="17974"/>
                </a:cubicBezTo>
                <a:cubicBezTo>
                  <a:pt x="14068" y="16555"/>
                  <a:pt x="14068" y="16555"/>
                  <a:pt x="14068" y="16555"/>
                </a:cubicBezTo>
                <a:cubicBezTo>
                  <a:pt x="12647" y="17028"/>
                  <a:pt x="10942" y="17028"/>
                  <a:pt x="9521" y="16555"/>
                </a:cubicBezTo>
                <a:close/>
                <a:moveTo>
                  <a:pt x="13642" y="0"/>
                </a:moveTo>
                <a:cubicBezTo>
                  <a:pt x="9947" y="0"/>
                  <a:pt x="9947" y="0"/>
                  <a:pt x="9947" y="0"/>
                </a:cubicBezTo>
                <a:cubicBezTo>
                  <a:pt x="9663" y="0"/>
                  <a:pt x="9521" y="315"/>
                  <a:pt x="9521" y="631"/>
                </a:cubicBezTo>
                <a:cubicBezTo>
                  <a:pt x="9521" y="2207"/>
                  <a:pt x="9521" y="2207"/>
                  <a:pt x="9521" y="2207"/>
                </a:cubicBezTo>
                <a:cubicBezTo>
                  <a:pt x="10374" y="1734"/>
                  <a:pt x="13216" y="1734"/>
                  <a:pt x="14068" y="2207"/>
                </a:cubicBezTo>
                <a:cubicBezTo>
                  <a:pt x="14068" y="631"/>
                  <a:pt x="14068" y="631"/>
                  <a:pt x="14068" y="631"/>
                </a:cubicBezTo>
                <a:cubicBezTo>
                  <a:pt x="14068" y="315"/>
                  <a:pt x="13926" y="0"/>
                  <a:pt x="13642" y="0"/>
                </a:cubicBezTo>
                <a:close/>
                <a:moveTo>
                  <a:pt x="9521" y="19866"/>
                </a:moveTo>
                <a:cubicBezTo>
                  <a:pt x="9521" y="20812"/>
                  <a:pt x="9521" y="20812"/>
                  <a:pt x="9521" y="20812"/>
                </a:cubicBezTo>
                <a:cubicBezTo>
                  <a:pt x="9521" y="21127"/>
                  <a:pt x="9663" y="21442"/>
                  <a:pt x="9947" y="21442"/>
                </a:cubicBezTo>
                <a:cubicBezTo>
                  <a:pt x="13642" y="21442"/>
                  <a:pt x="13642" y="21442"/>
                  <a:pt x="13642" y="21442"/>
                </a:cubicBezTo>
                <a:cubicBezTo>
                  <a:pt x="13926" y="21442"/>
                  <a:pt x="14068" y="21127"/>
                  <a:pt x="14068" y="20812"/>
                </a:cubicBezTo>
                <a:cubicBezTo>
                  <a:pt x="14068" y="19866"/>
                  <a:pt x="14068" y="19866"/>
                  <a:pt x="14068" y="19866"/>
                </a:cubicBezTo>
                <a:cubicBezTo>
                  <a:pt x="13642" y="20181"/>
                  <a:pt x="9947" y="20181"/>
                  <a:pt x="9521" y="19866"/>
                </a:cubicBezTo>
                <a:close/>
                <a:moveTo>
                  <a:pt x="7816" y="2680"/>
                </a:moveTo>
                <a:cubicBezTo>
                  <a:pt x="5826" y="2680"/>
                  <a:pt x="5826" y="2680"/>
                  <a:pt x="5826" y="2680"/>
                </a:cubicBezTo>
                <a:cubicBezTo>
                  <a:pt x="5542" y="2680"/>
                  <a:pt x="5400" y="2838"/>
                  <a:pt x="5400" y="3311"/>
                </a:cubicBezTo>
                <a:cubicBezTo>
                  <a:pt x="5400" y="20812"/>
                  <a:pt x="5400" y="20812"/>
                  <a:pt x="5400" y="20812"/>
                </a:cubicBezTo>
                <a:cubicBezTo>
                  <a:pt x="5400" y="21127"/>
                  <a:pt x="5542" y="21442"/>
                  <a:pt x="5826" y="21442"/>
                </a:cubicBezTo>
                <a:cubicBezTo>
                  <a:pt x="7816" y="21442"/>
                  <a:pt x="7816" y="21442"/>
                  <a:pt x="7816" y="21442"/>
                </a:cubicBezTo>
                <a:cubicBezTo>
                  <a:pt x="8100" y="21442"/>
                  <a:pt x="8242" y="21127"/>
                  <a:pt x="8242" y="20812"/>
                </a:cubicBezTo>
                <a:cubicBezTo>
                  <a:pt x="8242" y="3311"/>
                  <a:pt x="8242" y="3311"/>
                  <a:pt x="8242" y="3311"/>
                </a:cubicBezTo>
                <a:cubicBezTo>
                  <a:pt x="8242" y="2838"/>
                  <a:pt x="8100" y="2680"/>
                  <a:pt x="7816" y="2680"/>
                </a:cubicBezTo>
                <a:close/>
                <a:moveTo>
                  <a:pt x="7532" y="19393"/>
                </a:moveTo>
                <a:cubicBezTo>
                  <a:pt x="6111" y="19393"/>
                  <a:pt x="6111" y="19393"/>
                  <a:pt x="6111" y="19393"/>
                </a:cubicBezTo>
                <a:cubicBezTo>
                  <a:pt x="5968" y="19393"/>
                  <a:pt x="5826" y="19393"/>
                  <a:pt x="5826" y="19077"/>
                </a:cubicBezTo>
                <a:cubicBezTo>
                  <a:pt x="5826" y="18920"/>
                  <a:pt x="5968" y="18762"/>
                  <a:pt x="6111" y="18762"/>
                </a:cubicBezTo>
                <a:cubicBezTo>
                  <a:pt x="7532" y="18762"/>
                  <a:pt x="7532" y="18762"/>
                  <a:pt x="7532" y="18762"/>
                </a:cubicBezTo>
                <a:cubicBezTo>
                  <a:pt x="7674" y="18762"/>
                  <a:pt x="7816" y="18920"/>
                  <a:pt x="7816" y="19077"/>
                </a:cubicBezTo>
                <a:cubicBezTo>
                  <a:pt x="7816" y="19393"/>
                  <a:pt x="7674" y="19393"/>
                  <a:pt x="7532" y="19393"/>
                </a:cubicBezTo>
                <a:close/>
                <a:moveTo>
                  <a:pt x="7247" y="5203"/>
                </a:moveTo>
                <a:cubicBezTo>
                  <a:pt x="6395" y="5203"/>
                  <a:pt x="6395" y="5203"/>
                  <a:pt x="6395" y="5203"/>
                </a:cubicBezTo>
                <a:cubicBezTo>
                  <a:pt x="6111" y="5203"/>
                  <a:pt x="5826" y="4888"/>
                  <a:pt x="5826" y="4572"/>
                </a:cubicBezTo>
                <a:cubicBezTo>
                  <a:pt x="5826" y="4257"/>
                  <a:pt x="6111" y="3942"/>
                  <a:pt x="6395" y="3942"/>
                </a:cubicBezTo>
                <a:cubicBezTo>
                  <a:pt x="7247" y="3942"/>
                  <a:pt x="7247" y="3942"/>
                  <a:pt x="7247" y="3942"/>
                </a:cubicBezTo>
                <a:cubicBezTo>
                  <a:pt x="7532" y="3942"/>
                  <a:pt x="7816" y="4257"/>
                  <a:pt x="7816" y="4572"/>
                </a:cubicBezTo>
                <a:cubicBezTo>
                  <a:pt x="7816" y="4888"/>
                  <a:pt x="7532" y="5203"/>
                  <a:pt x="7247" y="5203"/>
                </a:cubicBezTo>
                <a:close/>
                <a:moveTo>
                  <a:pt x="18332" y="7253"/>
                </a:moveTo>
                <a:cubicBezTo>
                  <a:pt x="18474" y="7410"/>
                  <a:pt x="18332" y="7568"/>
                  <a:pt x="18189" y="7568"/>
                </a:cubicBezTo>
                <a:cubicBezTo>
                  <a:pt x="17337" y="7568"/>
                  <a:pt x="16626" y="7883"/>
                  <a:pt x="15916" y="8199"/>
                </a:cubicBezTo>
                <a:cubicBezTo>
                  <a:pt x="15774" y="8356"/>
                  <a:pt x="15632" y="8356"/>
                  <a:pt x="15489" y="8199"/>
                </a:cubicBezTo>
                <a:cubicBezTo>
                  <a:pt x="18616" y="20969"/>
                  <a:pt x="18616" y="20969"/>
                  <a:pt x="18616" y="20969"/>
                </a:cubicBezTo>
                <a:cubicBezTo>
                  <a:pt x="18758" y="21285"/>
                  <a:pt x="19042" y="21600"/>
                  <a:pt x="19326" y="21442"/>
                </a:cubicBezTo>
                <a:cubicBezTo>
                  <a:pt x="21032" y="20969"/>
                  <a:pt x="21032" y="20969"/>
                  <a:pt x="21032" y="20969"/>
                </a:cubicBezTo>
                <a:cubicBezTo>
                  <a:pt x="21316" y="20812"/>
                  <a:pt x="21600" y="20496"/>
                  <a:pt x="21458" y="20181"/>
                </a:cubicBezTo>
                <a:lnTo>
                  <a:pt x="18332" y="7253"/>
                </a:lnTo>
                <a:close/>
                <a:moveTo>
                  <a:pt x="16911" y="11352"/>
                </a:moveTo>
                <a:cubicBezTo>
                  <a:pt x="16342" y="8829"/>
                  <a:pt x="16342" y="8829"/>
                  <a:pt x="16342" y="8829"/>
                </a:cubicBezTo>
                <a:cubicBezTo>
                  <a:pt x="18047" y="8356"/>
                  <a:pt x="18047" y="8356"/>
                  <a:pt x="18047" y="8356"/>
                </a:cubicBezTo>
                <a:cubicBezTo>
                  <a:pt x="18616" y="10879"/>
                  <a:pt x="18616" y="10879"/>
                  <a:pt x="18616" y="10879"/>
                </a:cubicBezTo>
                <a:lnTo>
                  <a:pt x="16911" y="11352"/>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9" name="Freeform 27"/>
          <p:cNvSpPr/>
          <p:nvPr/>
        </p:nvSpPr>
        <p:spPr>
          <a:xfrm>
            <a:off x="8118813" y="2466574"/>
            <a:ext cx="343346" cy="346368"/>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40" name="Freeform 28"/>
          <p:cNvSpPr/>
          <p:nvPr/>
        </p:nvSpPr>
        <p:spPr>
          <a:xfrm>
            <a:off x="3613478" y="2464111"/>
            <a:ext cx="330951" cy="325435"/>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51" name="文本框 50">
            <a:extLst>
              <a:ext uri="{FF2B5EF4-FFF2-40B4-BE49-F238E27FC236}">
                <a16:creationId xmlns:a16="http://schemas.microsoft.com/office/drawing/2014/main" id="{90E53F4D-5F93-491E-B2E6-A7F53A54AAEF}"/>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52" name="文本框 51">
            <a:extLst>
              <a:ext uri="{FF2B5EF4-FFF2-40B4-BE49-F238E27FC236}">
                <a16:creationId xmlns:a16="http://schemas.microsoft.com/office/drawing/2014/main" id="{3D333C6F-960E-4EF2-847D-916F0C82F8B6}"/>
              </a:ext>
            </a:extLst>
          </p:cNvPr>
          <p:cNvSpPr txBox="1"/>
          <p:nvPr/>
        </p:nvSpPr>
        <p:spPr>
          <a:xfrm>
            <a:off x="5174174" y="4158405"/>
            <a:ext cx="1772128" cy="1323439"/>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一日游、交通接驳、出境上网、当地美食、休闲娱乐、新奇探险等预订</a:t>
            </a:r>
          </a:p>
        </p:txBody>
      </p:sp>
      <p:sp>
        <p:nvSpPr>
          <p:cNvPr id="55" name="文本框 54">
            <a:extLst>
              <a:ext uri="{FF2B5EF4-FFF2-40B4-BE49-F238E27FC236}">
                <a16:creationId xmlns:a16="http://schemas.microsoft.com/office/drawing/2014/main" id="{E4923F2E-FB10-403F-A42A-649510096E0B}"/>
              </a:ext>
            </a:extLst>
          </p:cNvPr>
          <p:cNvSpPr txBox="1"/>
          <p:nvPr/>
        </p:nvSpPr>
        <p:spPr>
          <a:xfrm>
            <a:off x="7381109" y="3633291"/>
            <a:ext cx="1818753" cy="1077218"/>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跟团游、机票</a:t>
            </a:r>
            <a:r>
              <a:rPr lang="en-US" altLang="zh-CN" dirty="0"/>
              <a:t>+</a:t>
            </a:r>
            <a:r>
              <a:rPr lang="zh-CN" altLang="en-US" dirty="0"/>
              <a:t>酒店自由行套餐、景点</a:t>
            </a:r>
            <a:r>
              <a:rPr lang="en-US" altLang="zh-CN" dirty="0"/>
              <a:t>+</a:t>
            </a:r>
            <a:r>
              <a:rPr lang="zh-CN" altLang="en-US" dirty="0"/>
              <a:t>酒店旅行套餐、旅行保险选择</a:t>
            </a:r>
          </a:p>
        </p:txBody>
      </p:sp>
      <p:sp>
        <p:nvSpPr>
          <p:cNvPr id="56" name="文本框 55">
            <a:extLst>
              <a:ext uri="{FF2B5EF4-FFF2-40B4-BE49-F238E27FC236}">
                <a16:creationId xmlns:a16="http://schemas.microsoft.com/office/drawing/2014/main" id="{CFB4B223-ED95-405A-968F-756B7E3FA0DE}"/>
              </a:ext>
            </a:extLst>
          </p:cNvPr>
          <p:cNvSpPr txBox="1"/>
          <p:nvPr/>
        </p:nvSpPr>
        <p:spPr>
          <a:xfrm>
            <a:off x="9738032" y="4167830"/>
            <a:ext cx="1818753" cy="1077218"/>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目的地最全实用攻略、还有靠谱点评，达人经验汇集的口袋攻略</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2" grpId="0" animBg="1"/>
      <p:bldP spid="23" grpId="0" animBg="1"/>
      <p:bldP spid="25" grpId="0" animBg="1"/>
      <p:bldP spid="26" grpId="0" animBg="1"/>
      <p:bldP spid="28" grpId="0" animBg="1"/>
      <p:bldP spid="29" grpId="0" animBg="1"/>
      <p:bldP spid="49" grpId="0"/>
      <p:bldP spid="43" grpId="0"/>
      <p:bldP spid="36" grpId="0" animBg="1"/>
      <p:bldP spid="37" grpId="0" animBg="1"/>
      <p:bldP spid="38" grpId="0" animBg="1"/>
      <p:bldP spid="39" grpId="0" animBg="1"/>
      <p:bldP spid="40" grpId="0" animBg="1"/>
      <p:bldP spid="52"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993437" y="309503"/>
            <a:ext cx="1933234"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汉仪中宋简" panose="02010609000101010101" pitchFamily="49" charset="-122"/>
                <a:ea typeface="汉仪中宋简" panose="02010609000101010101" pitchFamily="49" charset="-122"/>
              </a:rPr>
              <a:t>去哪儿</a:t>
            </a:r>
          </a:p>
        </p:txBody>
      </p:sp>
      <p:sp>
        <p:nvSpPr>
          <p:cNvPr id="16" name="文本框 15"/>
          <p:cNvSpPr txBox="1"/>
          <p:nvPr/>
        </p:nvSpPr>
        <p:spPr>
          <a:xfrm>
            <a:off x="5278351" y="676624"/>
            <a:ext cx="1363405" cy="314783"/>
          </a:xfrm>
          <a:prstGeom prst="rect">
            <a:avLst/>
          </a:prstGeom>
          <a:noFill/>
        </p:spPr>
        <p:txBody>
          <a:bodyPr wrap="square" rtlCol="0">
            <a:spAutoFit/>
          </a:bodyPr>
          <a:lstStyle/>
          <a:p>
            <a:pPr algn="dist"/>
            <a:r>
              <a:rPr lang="zh-CN" altLang="en-US" sz="1400" dirty="0">
                <a:solidFill>
                  <a:schemeClr val="tx1">
                    <a:lumMod val="65000"/>
                    <a:lumOff val="35000"/>
                  </a:schemeClr>
                </a:solidFill>
                <a:latin typeface="汉仪中宋简" panose="02010609000101010101" pitchFamily="49" charset="-122"/>
                <a:ea typeface="汉仪中宋简" panose="02010609000101010101" pitchFamily="49" charset="-122"/>
              </a:rPr>
              <a:t>基本功能</a:t>
            </a:r>
            <a:endParaRPr lang="en-US" altLang="zh-CN" sz="1400" dirty="0">
              <a:solidFill>
                <a:schemeClr val="tx1">
                  <a:lumMod val="65000"/>
                  <a:lumOff val="35000"/>
                </a:schemeClr>
              </a:solidFill>
              <a:latin typeface="汉仪中宋简" panose="02010609000101010101" pitchFamily="49" charset="-122"/>
              <a:ea typeface="汉仪中宋简" panose="02010609000101010101" pitchFamily="49" charset="-122"/>
            </a:endParaRPr>
          </a:p>
        </p:txBody>
      </p:sp>
      <p:sp>
        <p:nvSpPr>
          <p:cNvPr id="17" name="椭圆 16"/>
          <p:cNvSpPr/>
          <p:nvPr/>
        </p:nvSpPr>
        <p:spPr>
          <a:xfrm>
            <a:off x="806244" y="1828035"/>
            <a:ext cx="1493742" cy="1493742"/>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553115" y="3049361"/>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半闭框 18"/>
          <p:cNvSpPr/>
          <p:nvPr/>
        </p:nvSpPr>
        <p:spPr>
          <a:xfrm rot="8100000">
            <a:off x="2545976" y="2425975"/>
            <a:ext cx="297862" cy="297862"/>
          </a:xfrm>
          <a:prstGeom prst="halfFrame">
            <a:avLst>
              <a:gd name="adj1" fmla="val 21201"/>
              <a:gd name="adj2" fmla="val 23801"/>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336925" y="2167406"/>
            <a:ext cx="892876" cy="892876"/>
          </a:xfrm>
          <a:prstGeom prst="ellipse">
            <a:avLst/>
          </a:prstGeom>
          <a:solidFill>
            <a:srgbClr val="FEB6B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3783363" y="2897447"/>
            <a:ext cx="0" cy="651339"/>
          </a:xfrm>
          <a:prstGeom prst="line">
            <a:avLst/>
          </a:prstGeom>
          <a:ln w="19050">
            <a:solidFill>
              <a:srgbClr val="FEB6B9"/>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半闭框 21"/>
          <p:cNvSpPr/>
          <p:nvPr/>
        </p:nvSpPr>
        <p:spPr>
          <a:xfrm rot="8100000">
            <a:off x="4547902" y="2425975"/>
            <a:ext cx="297862" cy="297862"/>
          </a:xfrm>
          <a:prstGeom prst="halfFrame">
            <a:avLst>
              <a:gd name="adj1" fmla="val 21201"/>
              <a:gd name="adj2" fmla="val 23801"/>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5313367" y="1828035"/>
            <a:ext cx="1493742" cy="1493742"/>
          </a:xfrm>
          <a:prstGeom prst="ellipse">
            <a:avLst/>
          </a:prstGeom>
          <a:solidFill>
            <a:srgbClr val="8AC6D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6060238" y="3049361"/>
            <a:ext cx="0" cy="1089661"/>
          </a:xfrm>
          <a:prstGeom prst="line">
            <a:avLst/>
          </a:prstGeom>
          <a:ln w="19050">
            <a:solidFill>
              <a:srgbClr val="8AC6D1"/>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半闭框 24"/>
          <p:cNvSpPr/>
          <p:nvPr/>
        </p:nvSpPr>
        <p:spPr>
          <a:xfrm rot="8100000">
            <a:off x="7067613" y="2425975"/>
            <a:ext cx="297862" cy="297862"/>
          </a:xfrm>
          <a:prstGeom prst="halfFrame">
            <a:avLst>
              <a:gd name="adj1" fmla="val 21201"/>
              <a:gd name="adj2" fmla="val 23801"/>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椭圆 25"/>
          <p:cNvSpPr/>
          <p:nvPr/>
        </p:nvSpPr>
        <p:spPr>
          <a:xfrm>
            <a:off x="7844048" y="2167406"/>
            <a:ext cx="892876" cy="892876"/>
          </a:xfrm>
          <a:prstGeom prst="ellipse">
            <a:avLst/>
          </a:prstGeom>
          <a:solidFill>
            <a:srgbClr val="BBDE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8290486" y="2897447"/>
            <a:ext cx="0" cy="651339"/>
          </a:xfrm>
          <a:prstGeom prst="line">
            <a:avLst/>
          </a:prstGeom>
          <a:ln w="19050">
            <a:solidFill>
              <a:srgbClr val="BBDED7"/>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半闭框 27"/>
          <p:cNvSpPr/>
          <p:nvPr/>
        </p:nvSpPr>
        <p:spPr>
          <a:xfrm rot="8100000">
            <a:off x="9069540" y="2425975"/>
            <a:ext cx="297862" cy="297862"/>
          </a:xfrm>
          <a:prstGeom prst="halfFrame">
            <a:avLst>
              <a:gd name="adj1" fmla="val 21201"/>
              <a:gd name="adj2" fmla="val 23801"/>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9900538" y="1828035"/>
            <a:ext cx="1493742" cy="1493742"/>
          </a:xfrm>
          <a:prstGeom prst="ellipse">
            <a:avLst/>
          </a:prstGeom>
          <a:solidFill>
            <a:srgbClr val="ECE19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0647409" y="3049361"/>
            <a:ext cx="0" cy="1089661"/>
          </a:xfrm>
          <a:prstGeom prst="line">
            <a:avLst/>
          </a:prstGeom>
          <a:ln w="19050">
            <a:solidFill>
              <a:srgbClr val="ECE19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67051" y="4301765"/>
            <a:ext cx="1772128" cy="369332"/>
          </a:xfrm>
          <a:prstGeom prst="rect">
            <a:avLst/>
          </a:prstGeom>
          <a:noFill/>
        </p:spPr>
        <p:txBody>
          <a:bodyPr wrap="square" rtlCol="0">
            <a:spAutoFit/>
          </a:bodyPr>
          <a:lstStyle>
            <a:defPPr>
              <a:defRPr lang="zh-CN"/>
            </a:defPPr>
            <a:lvl1pPr>
              <a:defRPr sz="15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1800" dirty="0">
                <a:effectLst/>
                <a:ea typeface="等线" panose="02010600030101010101" pitchFamily="2" charset="-122"/>
                <a:cs typeface="Times New Roman" panose="02020603050405020304" pitchFamily="18" charset="0"/>
              </a:rPr>
              <a:t>语音搜索</a:t>
            </a:r>
            <a:endParaRPr lang="zh-CN" altLang="en-US" sz="1600" dirty="0"/>
          </a:p>
        </p:txBody>
      </p:sp>
      <p:sp>
        <p:nvSpPr>
          <p:cNvPr id="45" name="文本框 44"/>
          <p:cNvSpPr txBox="1"/>
          <p:nvPr/>
        </p:nvSpPr>
        <p:spPr>
          <a:xfrm>
            <a:off x="9681297" y="4289065"/>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3" name="文本框 42"/>
          <p:cNvSpPr txBox="1"/>
          <p:nvPr/>
        </p:nvSpPr>
        <p:spPr>
          <a:xfrm>
            <a:off x="3369487" y="3656687"/>
            <a:ext cx="827752"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订机票</a:t>
            </a:r>
          </a:p>
        </p:txBody>
      </p:sp>
      <p:sp>
        <p:nvSpPr>
          <p:cNvPr id="41" name="文本框 40"/>
          <p:cNvSpPr txBox="1"/>
          <p:nvPr/>
        </p:nvSpPr>
        <p:spPr>
          <a:xfrm>
            <a:off x="7436534" y="3790323"/>
            <a:ext cx="1772128"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6" name="Freeform 6"/>
          <p:cNvSpPr/>
          <p:nvPr/>
        </p:nvSpPr>
        <p:spPr>
          <a:xfrm>
            <a:off x="10424201" y="2314206"/>
            <a:ext cx="455939" cy="503022"/>
          </a:xfrm>
          <a:custGeom>
            <a:avLst/>
            <a:gdLst/>
            <a:ahLst/>
            <a:cxnLst>
              <a:cxn ang="0">
                <a:pos x="wd2" y="hd2"/>
              </a:cxn>
              <a:cxn ang="5400000">
                <a:pos x="wd2" y="hd2"/>
              </a:cxn>
              <a:cxn ang="10800000">
                <a:pos x="wd2" y="hd2"/>
              </a:cxn>
              <a:cxn ang="16200000">
                <a:pos x="wd2" y="hd2"/>
              </a:cxn>
            </a:cxnLst>
            <a:rect l="0" t="0" r="r" b="b"/>
            <a:pathLst>
              <a:path w="21600" h="21226" extrusionOk="0">
                <a:moveTo>
                  <a:pt x="19668" y="16534"/>
                </a:moveTo>
                <a:cubicBezTo>
                  <a:pt x="19668" y="16378"/>
                  <a:pt x="19493" y="16223"/>
                  <a:pt x="19493" y="16068"/>
                </a:cubicBezTo>
                <a:cubicBezTo>
                  <a:pt x="20898" y="14514"/>
                  <a:pt x="21600" y="12493"/>
                  <a:pt x="21600" y="10318"/>
                </a:cubicBezTo>
                <a:cubicBezTo>
                  <a:pt x="21600" y="7987"/>
                  <a:pt x="20722" y="5811"/>
                  <a:pt x="18966" y="4102"/>
                </a:cubicBezTo>
                <a:cubicBezTo>
                  <a:pt x="19317" y="4257"/>
                  <a:pt x="19317" y="4257"/>
                  <a:pt x="19317" y="4257"/>
                </a:cubicBezTo>
                <a:cubicBezTo>
                  <a:pt x="19493" y="4413"/>
                  <a:pt x="19844" y="4413"/>
                  <a:pt x="20020" y="4102"/>
                </a:cubicBezTo>
                <a:cubicBezTo>
                  <a:pt x="20020" y="4102"/>
                  <a:pt x="20020" y="4102"/>
                  <a:pt x="20020" y="4102"/>
                </a:cubicBezTo>
                <a:cubicBezTo>
                  <a:pt x="20020" y="4102"/>
                  <a:pt x="20020" y="4102"/>
                  <a:pt x="20195" y="3947"/>
                </a:cubicBezTo>
                <a:cubicBezTo>
                  <a:pt x="20722" y="3170"/>
                  <a:pt x="20546" y="1927"/>
                  <a:pt x="19668" y="1305"/>
                </a:cubicBezTo>
                <a:cubicBezTo>
                  <a:pt x="18088" y="373"/>
                  <a:pt x="18088" y="373"/>
                  <a:pt x="18088" y="373"/>
                </a:cubicBezTo>
                <a:cubicBezTo>
                  <a:pt x="17034" y="-249"/>
                  <a:pt x="15629" y="-94"/>
                  <a:pt x="15102" y="839"/>
                </a:cubicBezTo>
                <a:cubicBezTo>
                  <a:pt x="14927" y="839"/>
                  <a:pt x="14927" y="839"/>
                  <a:pt x="14927" y="839"/>
                </a:cubicBezTo>
                <a:cubicBezTo>
                  <a:pt x="14927" y="994"/>
                  <a:pt x="14927" y="994"/>
                  <a:pt x="14927" y="994"/>
                </a:cubicBezTo>
                <a:cubicBezTo>
                  <a:pt x="14751" y="1150"/>
                  <a:pt x="14751" y="1305"/>
                  <a:pt x="14927" y="1460"/>
                </a:cubicBezTo>
                <a:cubicBezTo>
                  <a:pt x="13698" y="994"/>
                  <a:pt x="12293" y="683"/>
                  <a:pt x="10888" y="683"/>
                </a:cubicBezTo>
                <a:cubicBezTo>
                  <a:pt x="9483" y="683"/>
                  <a:pt x="8078" y="994"/>
                  <a:pt x="6849" y="1460"/>
                </a:cubicBezTo>
                <a:cubicBezTo>
                  <a:pt x="6849" y="1305"/>
                  <a:pt x="7024" y="1150"/>
                  <a:pt x="6849" y="994"/>
                </a:cubicBezTo>
                <a:cubicBezTo>
                  <a:pt x="6849" y="994"/>
                  <a:pt x="6849" y="994"/>
                  <a:pt x="6849" y="839"/>
                </a:cubicBezTo>
                <a:cubicBezTo>
                  <a:pt x="6673" y="839"/>
                  <a:pt x="6673" y="839"/>
                  <a:pt x="6673" y="839"/>
                </a:cubicBezTo>
                <a:cubicBezTo>
                  <a:pt x="5971" y="-94"/>
                  <a:pt x="4741" y="-249"/>
                  <a:pt x="3688" y="373"/>
                </a:cubicBezTo>
                <a:cubicBezTo>
                  <a:pt x="2107" y="1305"/>
                  <a:pt x="2107" y="1305"/>
                  <a:pt x="2107" y="1305"/>
                </a:cubicBezTo>
                <a:cubicBezTo>
                  <a:pt x="1054" y="1927"/>
                  <a:pt x="878" y="3170"/>
                  <a:pt x="1580" y="3947"/>
                </a:cubicBezTo>
                <a:cubicBezTo>
                  <a:pt x="1580" y="4102"/>
                  <a:pt x="1756" y="4102"/>
                  <a:pt x="1756" y="4102"/>
                </a:cubicBezTo>
                <a:cubicBezTo>
                  <a:pt x="1756" y="4102"/>
                  <a:pt x="1756" y="4102"/>
                  <a:pt x="1756" y="4102"/>
                </a:cubicBezTo>
                <a:cubicBezTo>
                  <a:pt x="1932" y="4413"/>
                  <a:pt x="2283" y="4413"/>
                  <a:pt x="2459" y="4257"/>
                </a:cubicBezTo>
                <a:cubicBezTo>
                  <a:pt x="2634" y="4102"/>
                  <a:pt x="2634" y="4102"/>
                  <a:pt x="2634" y="4102"/>
                </a:cubicBezTo>
                <a:cubicBezTo>
                  <a:pt x="1054" y="5811"/>
                  <a:pt x="0" y="7987"/>
                  <a:pt x="0" y="10318"/>
                </a:cubicBezTo>
                <a:cubicBezTo>
                  <a:pt x="0" y="12493"/>
                  <a:pt x="878" y="14514"/>
                  <a:pt x="2283" y="16068"/>
                </a:cubicBezTo>
                <a:cubicBezTo>
                  <a:pt x="2107" y="16223"/>
                  <a:pt x="2107" y="16378"/>
                  <a:pt x="2107" y="16534"/>
                </a:cubicBezTo>
                <a:cubicBezTo>
                  <a:pt x="702" y="19642"/>
                  <a:pt x="702" y="19642"/>
                  <a:pt x="702" y="19642"/>
                </a:cubicBezTo>
                <a:cubicBezTo>
                  <a:pt x="527" y="20263"/>
                  <a:pt x="1054" y="21040"/>
                  <a:pt x="1756" y="21196"/>
                </a:cubicBezTo>
                <a:cubicBezTo>
                  <a:pt x="2634" y="21351"/>
                  <a:pt x="3337" y="20885"/>
                  <a:pt x="3512" y="20263"/>
                </a:cubicBezTo>
                <a:cubicBezTo>
                  <a:pt x="4390" y="18088"/>
                  <a:pt x="4390" y="18088"/>
                  <a:pt x="4390" y="18088"/>
                </a:cubicBezTo>
                <a:cubicBezTo>
                  <a:pt x="6322" y="19175"/>
                  <a:pt x="8429" y="19952"/>
                  <a:pt x="10888" y="19952"/>
                </a:cubicBezTo>
                <a:cubicBezTo>
                  <a:pt x="13171" y="19952"/>
                  <a:pt x="15454" y="19175"/>
                  <a:pt x="17210" y="18088"/>
                </a:cubicBezTo>
                <a:cubicBezTo>
                  <a:pt x="18088" y="20263"/>
                  <a:pt x="18088" y="20263"/>
                  <a:pt x="18088" y="20263"/>
                </a:cubicBezTo>
                <a:cubicBezTo>
                  <a:pt x="18263" y="20885"/>
                  <a:pt x="19141" y="21351"/>
                  <a:pt x="19844" y="21196"/>
                </a:cubicBezTo>
                <a:cubicBezTo>
                  <a:pt x="20722" y="21040"/>
                  <a:pt x="21073" y="20263"/>
                  <a:pt x="20898" y="19642"/>
                </a:cubicBezTo>
                <a:lnTo>
                  <a:pt x="19668" y="16534"/>
                </a:lnTo>
                <a:close/>
                <a:moveTo>
                  <a:pt x="10888" y="17932"/>
                </a:moveTo>
                <a:cubicBezTo>
                  <a:pt x="5971" y="17932"/>
                  <a:pt x="2107" y="14514"/>
                  <a:pt x="2107" y="10318"/>
                </a:cubicBezTo>
                <a:cubicBezTo>
                  <a:pt x="2107" y="6122"/>
                  <a:pt x="5971" y="2704"/>
                  <a:pt x="10888" y="2704"/>
                </a:cubicBezTo>
                <a:cubicBezTo>
                  <a:pt x="15629" y="2704"/>
                  <a:pt x="19493" y="6122"/>
                  <a:pt x="19493" y="10318"/>
                </a:cubicBezTo>
                <a:cubicBezTo>
                  <a:pt x="19493" y="14514"/>
                  <a:pt x="15629" y="17932"/>
                  <a:pt x="10888" y="17932"/>
                </a:cubicBezTo>
                <a:close/>
                <a:moveTo>
                  <a:pt x="14400" y="6122"/>
                </a:moveTo>
                <a:cubicBezTo>
                  <a:pt x="11063" y="9696"/>
                  <a:pt x="11063" y="9696"/>
                  <a:pt x="11063" y="9696"/>
                </a:cubicBezTo>
                <a:cubicBezTo>
                  <a:pt x="11063" y="9696"/>
                  <a:pt x="10888" y="9696"/>
                  <a:pt x="10888" y="9696"/>
                </a:cubicBezTo>
                <a:cubicBezTo>
                  <a:pt x="10712" y="9696"/>
                  <a:pt x="10361" y="9696"/>
                  <a:pt x="10185" y="9852"/>
                </a:cubicBezTo>
                <a:cubicBezTo>
                  <a:pt x="7902" y="8142"/>
                  <a:pt x="7902" y="8142"/>
                  <a:pt x="7902" y="8142"/>
                </a:cubicBezTo>
                <a:cubicBezTo>
                  <a:pt x="7551" y="7832"/>
                  <a:pt x="7200" y="7832"/>
                  <a:pt x="6849" y="8142"/>
                </a:cubicBezTo>
                <a:cubicBezTo>
                  <a:pt x="6673" y="8453"/>
                  <a:pt x="6673" y="8764"/>
                  <a:pt x="7024" y="9075"/>
                </a:cubicBezTo>
                <a:cubicBezTo>
                  <a:pt x="9483" y="10784"/>
                  <a:pt x="9483" y="10784"/>
                  <a:pt x="9483" y="10784"/>
                </a:cubicBezTo>
                <a:cubicBezTo>
                  <a:pt x="9483" y="10939"/>
                  <a:pt x="9307" y="10939"/>
                  <a:pt x="9307" y="10939"/>
                </a:cubicBezTo>
                <a:cubicBezTo>
                  <a:pt x="9307" y="11716"/>
                  <a:pt x="10010" y="12183"/>
                  <a:pt x="10888" y="12183"/>
                </a:cubicBezTo>
                <a:cubicBezTo>
                  <a:pt x="11590" y="12183"/>
                  <a:pt x="12293" y="11716"/>
                  <a:pt x="12293" y="10939"/>
                </a:cubicBezTo>
                <a:cubicBezTo>
                  <a:pt x="12293" y="10784"/>
                  <a:pt x="12293" y="10629"/>
                  <a:pt x="12117" y="10473"/>
                </a:cubicBezTo>
                <a:cubicBezTo>
                  <a:pt x="15454" y="6899"/>
                  <a:pt x="15454" y="6899"/>
                  <a:pt x="15454" y="6899"/>
                </a:cubicBezTo>
                <a:cubicBezTo>
                  <a:pt x="15805" y="6744"/>
                  <a:pt x="15629" y="6278"/>
                  <a:pt x="15454" y="6122"/>
                </a:cubicBezTo>
                <a:cubicBezTo>
                  <a:pt x="15102" y="5811"/>
                  <a:pt x="14576" y="5811"/>
                  <a:pt x="14400" y="6122"/>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7" name="Freeform 11"/>
          <p:cNvSpPr/>
          <p:nvPr/>
        </p:nvSpPr>
        <p:spPr>
          <a:xfrm>
            <a:off x="5799500" y="2335049"/>
            <a:ext cx="497834" cy="479474"/>
          </a:xfrm>
          <a:custGeom>
            <a:avLst/>
            <a:gdLst/>
            <a:ahLst/>
            <a:cxnLst>
              <a:cxn ang="0">
                <a:pos x="wd2" y="hd2"/>
              </a:cxn>
              <a:cxn ang="5400000">
                <a:pos x="wd2" y="hd2"/>
              </a:cxn>
              <a:cxn ang="10800000">
                <a:pos x="wd2" y="hd2"/>
              </a:cxn>
              <a:cxn ang="16200000">
                <a:pos x="wd2" y="hd2"/>
              </a:cxn>
            </a:cxnLst>
            <a:rect l="0" t="0" r="r" b="b"/>
            <a:pathLst>
              <a:path w="21600" h="21600" extrusionOk="0">
                <a:moveTo>
                  <a:pt x="7727" y="16031"/>
                </a:moveTo>
                <a:cubicBezTo>
                  <a:pt x="7376" y="16031"/>
                  <a:pt x="7200" y="15863"/>
                  <a:pt x="7024" y="15694"/>
                </a:cubicBezTo>
                <a:cubicBezTo>
                  <a:pt x="6849" y="15525"/>
                  <a:pt x="6498" y="15019"/>
                  <a:pt x="6498" y="14681"/>
                </a:cubicBezTo>
                <a:cubicBezTo>
                  <a:pt x="4215" y="14681"/>
                  <a:pt x="4215" y="14681"/>
                  <a:pt x="4215" y="14681"/>
                </a:cubicBezTo>
                <a:cubicBezTo>
                  <a:pt x="4215" y="15356"/>
                  <a:pt x="4741" y="16031"/>
                  <a:pt x="4917" y="16369"/>
                </a:cubicBezTo>
                <a:cubicBezTo>
                  <a:pt x="5268" y="16706"/>
                  <a:pt x="5620" y="16875"/>
                  <a:pt x="5971" y="17044"/>
                </a:cubicBezTo>
                <a:cubicBezTo>
                  <a:pt x="6498" y="17213"/>
                  <a:pt x="7024" y="17381"/>
                  <a:pt x="7727" y="17381"/>
                </a:cubicBezTo>
                <a:cubicBezTo>
                  <a:pt x="8429" y="17381"/>
                  <a:pt x="9132" y="17213"/>
                  <a:pt x="9483" y="17044"/>
                </a:cubicBezTo>
                <a:cubicBezTo>
                  <a:pt x="10010" y="16706"/>
                  <a:pt x="10361" y="16538"/>
                  <a:pt x="10537" y="16031"/>
                </a:cubicBezTo>
                <a:cubicBezTo>
                  <a:pt x="10888" y="15525"/>
                  <a:pt x="10888" y="15188"/>
                  <a:pt x="10888" y="14681"/>
                </a:cubicBezTo>
                <a:cubicBezTo>
                  <a:pt x="10888" y="14344"/>
                  <a:pt x="10888" y="14006"/>
                  <a:pt x="10712" y="13669"/>
                </a:cubicBezTo>
                <a:cubicBezTo>
                  <a:pt x="10537" y="13500"/>
                  <a:pt x="10361" y="13163"/>
                  <a:pt x="10185" y="12994"/>
                </a:cubicBezTo>
                <a:cubicBezTo>
                  <a:pt x="10010" y="12994"/>
                  <a:pt x="9659" y="12825"/>
                  <a:pt x="9307" y="12825"/>
                </a:cubicBezTo>
                <a:cubicBezTo>
                  <a:pt x="9834" y="12656"/>
                  <a:pt x="10010" y="12319"/>
                  <a:pt x="10185" y="11981"/>
                </a:cubicBezTo>
                <a:cubicBezTo>
                  <a:pt x="10361" y="11813"/>
                  <a:pt x="10537" y="11475"/>
                  <a:pt x="10537" y="11138"/>
                </a:cubicBezTo>
                <a:cubicBezTo>
                  <a:pt x="10537" y="10463"/>
                  <a:pt x="10361" y="9956"/>
                  <a:pt x="9834" y="9619"/>
                </a:cubicBezTo>
                <a:cubicBezTo>
                  <a:pt x="9307" y="9281"/>
                  <a:pt x="8605" y="9113"/>
                  <a:pt x="7551" y="9113"/>
                </a:cubicBezTo>
                <a:cubicBezTo>
                  <a:pt x="6673" y="9113"/>
                  <a:pt x="5971" y="9281"/>
                  <a:pt x="5444" y="9619"/>
                </a:cubicBezTo>
                <a:cubicBezTo>
                  <a:pt x="4917" y="9956"/>
                  <a:pt x="4390" y="10463"/>
                  <a:pt x="4215" y="11138"/>
                </a:cubicBezTo>
                <a:cubicBezTo>
                  <a:pt x="6498" y="11138"/>
                  <a:pt x="6498" y="11138"/>
                  <a:pt x="6498" y="11138"/>
                </a:cubicBezTo>
                <a:cubicBezTo>
                  <a:pt x="6498" y="10800"/>
                  <a:pt x="7200" y="10463"/>
                  <a:pt x="7551" y="10463"/>
                </a:cubicBezTo>
                <a:cubicBezTo>
                  <a:pt x="7727" y="10463"/>
                  <a:pt x="7902" y="10463"/>
                  <a:pt x="8078" y="10631"/>
                </a:cubicBezTo>
                <a:cubicBezTo>
                  <a:pt x="8254" y="10800"/>
                  <a:pt x="8429" y="10969"/>
                  <a:pt x="8429" y="11306"/>
                </a:cubicBezTo>
                <a:cubicBezTo>
                  <a:pt x="8429" y="11475"/>
                  <a:pt x="8254" y="11644"/>
                  <a:pt x="8078" y="11981"/>
                </a:cubicBezTo>
                <a:cubicBezTo>
                  <a:pt x="7551" y="12319"/>
                  <a:pt x="7200" y="12319"/>
                  <a:pt x="7200" y="12319"/>
                </a:cubicBezTo>
                <a:cubicBezTo>
                  <a:pt x="7200" y="13669"/>
                  <a:pt x="7200" y="13669"/>
                  <a:pt x="7200" y="13669"/>
                </a:cubicBezTo>
                <a:cubicBezTo>
                  <a:pt x="7551" y="13669"/>
                  <a:pt x="7551" y="13669"/>
                  <a:pt x="7551" y="13669"/>
                </a:cubicBezTo>
                <a:cubicBezTo>
                  <a:pt x="7902" y="13669"/>
                  <a:pt x="8254" y="13669"/>
                  <a:pt x="8429" y="14006"/>
                </a:cubicBezTo>
                <a:cubicBezTo>
                  <a:pt x="8605" y="14175"/>
                  <a:pt x="8780" y="14344"/>
                  <a:pt x="8780" y="14850"/>
                </a:cubicBezTo>
                <a:cubicBezTo>
                  <a:pt x="8780" y="15188"/>
                  <a:pt x="8605" y="15525"/>
                  <a:pt x="8429" y="15694"/>
                </a:cubicBezTo>
                <a:cubicBezTo>
                  <a:pt x="8254" y="15863"/>
                  <a:pt x="7902" y="16031"/>
                  <a:pt x="7727" y="16031"/>
                </a:cubicBezTo>
                <a:close/>
                <a:moveTo>
                  <a:pt x="14400" y="17381"/>
                </a:moveTo>
                <a:cubicBezTo>
                  <a:pt x="16507" y="17381"/>
                  <a:pt x="16507" y="17381"/>
                  <a:pt x="16507" y="17381"/>
                </a:cubicBezTo>
                <a:cubicBezTo>
                  <a:pt x="16507" y="9113"/>
                  <a:pt x="16507" y="9113"/>
                  <a:pt x="16507" y="9113"/>
                </a:cubicBezTo>
                <a:cubicBezTo>
                  <a:pt x="14751" y="9113"/>
                  <a:pt x="14751" y="9113"/>
                  <a:pt x="14751" y="9113"/>
                </a:cubicBezTo>
                <a:cubicBezTo>
                  <a:pt x="14224" y="10125"/>
                  <a:pt x="13698" y="10800"/>
                  <a:pt x="12293" y="11138"/>
                </a:cubicBezTo>
                <a:cubicBezTo>
                  <a:pt x="12293" y="12994"/>
                  <a:pt x="12293" y="12994"/>
                  <a:pt x="12293" y="12994"/>
                </a:cubicBezTo>
                <a:cubicBezTo>
                  <a:pt x="13171" y="12825"/>
                  <a:pt x="13698" y="12488"/>
                  <a:pt x="14400" y="11813"/>
                </a:cubicBezTo>
                <a:lnTo>
                  <a:pt x="14400" y="17381"/>
                </a:lnTo>
                <a:close/>
                <a:moveTo>
                  <a:pt x="20898" y="1350"/>
                </a:moveTo>
                <a:cubicBezTo>
                  <a:pt x="19493" y="1350"/>
                  <a:pt x="19493" y="1350"/>
                  <a:pt x="19493" y="1350"/>
                </a:cubicBezTo>
                <a:cubicBezTo>
                  <a:pt x="19493" y="3713"/>
                  <a:pt x="19493" y="3713"/>
                  <a:pt x="19493" y="3713"/>
                </a:cubicBezTo>
                <a:cubicBezTo>
                  <a:pt x="19844" y="3881"/>
                  <a:pt x="20195" y="4219"/>
                  <a:pt x="20195" y="4556"/>
                </a:cubicBezTo>
                <a:cubicBezTo>
                  <a:pt x="20195" y="5063"/>
                  <a:pt x="19317" y="5569"/>
                  <a:pt x="18439" y="5569"/>
                </a:cubicBezTo>
                <a:cubicBezTo>
                  <a:pt x="17385" y="5569"/>
                  <a:pt x="16507" y="5063"/>
                  <a:pt x="16507" y="4556"/>
                </a:cubicBezTo>
                <a:cubicBezTo>
                  <a:pt x="16507" y="4388"/>
                  <a:pt x="16683" y="4219"/>
                  <a:pt x="16683" y="4219"/>
                </a:cubicBezTo>
                <a:cubicBezTo>
                  <a:pt x="18790" y="4219"/>
                  <a:pt x="18790" y="4219"/>
                  <a:pt x="18790" y="4219"/>
                </a:cubicBezTo>
                <a:cubicBezTo>
                  <a:pt x="18790" y="0"/>
                  <a:pt x="18790" y="0"/>
                  <a:pt x="18790" y="0"/>
                </a:cubicBezTo>
                <a:cubicBezTo>
                  <a:pt x="16507" y="0"/>
                  <a:pt x="16507" y="0"/>
                  <a:pt x="16507" y="0"/>
                </a:cubicBezTo>
                <a:cubicBezTo>
                  <a:pt x="16507" y="1350"/>
                  <a:pt x="16507" y="1350"/>
                  <a:pt x="16507" y="1350"/>
                </a:cubicBezTo>
                <a:cubicBezTo>
                  <a:pt x="14400" y="1350"/>
                  <a:pt x="14400" y="1350"/>
                  <a:pt x="14400" y="1350"/>
                </a:cubicBezTo>
                <a:cubicBezTo>
                  <a:pt x="14400" y="3713"/>
                  <a:pt x="14400" y="3713"/>
                  <a:pt x="14400" y="3713"/>
                </a:cubicBezTo>
                <a:cubicBezTo>
                  <a:pt x="14751" y="3881"/>
                  <a:pt x="15102" y="4219"/>
                  <a:pt x="15102" y="4556"/>
                </a:cubicBezTo>
                <a:cubicBezTo>
                  <a:pt x="15102" y="5063"/>
                  <a:pt x="14400" y="5569"/>
                  <a:pt x="13346" y="5569"/>
                </a:cubicBezTo>
                <a:cubicBezTo>
                  <a:pt x="12293" y="5569"/>
                  <a:pt x="11590" y="5063"/>
                  <a:pt x="11590" y="4556"/>
                </a:cubicBezTo>
                <a:cubicBezTo>
                  <a:pt x="11590" y="4388"/>
                  <a:pt x="11590" y="4219"/>
                  <a:pt x="11590" y="4219"/>
                </a:cubicBezTo>
                <a:cubicBezTo>
                  <a:pt x="13698" y="4219"/>
                  <a:pt x="13698" y="4219"/>
                  <a:pt x="13698" y="4219"/>
                </a:cubicBezTo>
                <a:cubicBezTo>
                  <a:pt x="13698" y="0"/>
                  <a:pt x="13698" y="0"/>
                  <a:pt x="13698" y="0"/>
                </a:cubicBezTo>
                <a:cubicBezTo>
                  <a:pt x="11590" y="0"/>
                  <a:pt x="11590" y="0"/>
                  <a:pt x="11590" y="0"/>
                </a:cubicBezTo>
                <a:cubicBezTo>
                  <a:pt x="11590" y="1350"/>
                  <a:pt x="11590" y="1350"/>
                  <a:pt x="11590" y="1350"/>
                </a:cubicBezTo>
                <a:cubicBezTo>
                  <a:pt x="9307" y="1350"/>
                  <a:pt x="9307" y="1350"/>
                  <a:pt x="9307" y="1350"/>
                </a:cubicBezTo>
                <a:cubicBezTo>
                  <a:pt x="9307" y="3713"/>
                  <a:pt x="9307" y="3713"/>
                  <a:pt x="9307" y="3713"/>
                </a:cubicBezTo>
                <a:cubicBezTo>
                  <a:pt x="9834" y="3881"/>
                  <a:pt x="10010" y="4219"/>
                  <a:pt x="10010" y="4556"/>
                </a:cubicBezTo>
                <a:cubicBezTo>
                  <a:pt x="10010" y="5063"/>
                  <a:pt x="9307" y="5569"/>
                  <a:pt x="8254" y="5569"/>
                </a:cubicBezTo>
                <a:cubicBezTo>
                  <a:pt x="7200" y="5569"/>
                  <a:pt x="6498" y="5063"/>
                  <a:pt x="6498" y="4556"/>
                </a:cubicBezTo>
                <a:cubicBezTo>
                  <a:pt x="6498" y="4388"/>
                  <a:pt x="6498" y="4219"/>
                  <a:pt x="6498" y="4219"/>
                </a:cubicBezTo>
                <a:cubicBezTo>
                  <a:pt x="8605" y="4219"/>
                  <a:pt x="8605" y="4219"/>
                  <a:pt x="8605" y="4219"/>
                </a:cubicBezTo>
                <a:cubicBezTo>
                  <a:pt x="8605" y="0"/>
                  <a:pt x="8605" y="0"/>
                  <a:pt x="8605" y="0"/>
                </a:cubicBezTo>
                <a:cubicBezTo>
                  <a:pt x="6498" y="0"/>
                  <a:pt x="6498" y="0"/>
                  <a:pt x="6498" y="0"/>
                </a:cubicBezTo>
                <a:cubicBezTo>
                  <a:pt x="6498" y="1350"/>
                  <a:pt x="6498" y="1350"/>
                  <a:pt x="6498" y="1350"/>
                </a:cubicBezTo>
                <a:cubicBezTo>
                  <a:pt x="4215" y="1350"/>
                  <a:pt x="4215" y="1350"/>
                  <a:pt x="4215" y="1350"/>
                </a:cubicBezTo>
                <a:cubicBezTo>
                  <a:pt x="4215" y="3713"/>
                  <a:pt x="4215" y="3713"/>
                  <a:pt x="4215" y="3713"/>
                </a:cubicBezTo>
                <a:cubicBezTo>
                  <a:pt x="4741" y="3881"/>
                  <a:pt x="5093" y="4219"/>
                  <a:pt x="5093" y="4556"/>
                </a:cubicBezTo>
                <a:cubicBezTo>
                  <a:pt x="5093" y="5063"/>
                  <a:pt x="4215" y="5569"/>
                  <a:pt x="3161" y="5569"/>
                </a:cubicBezTo>
                <a:cubicBezTo>
                  <a:pt x="2283" y="5569"/>
                  <a:pt x="1405" y="5063"/>
                  <a:pt x="1405" y="4556"/>
                </a:cubicBezTo>
                <a:cubicBezTo>
                  <a:pt x="1405" y="4388"/>
                  <a:pt x="1405" y="4219"/>
                  <a:pt x="1580" y="4219"/>
                </a:cubicBezTo>
                <a:cubicBezTo>
                  <a:pt x="3512" y="4219"/>
                  <a:pt x="3512" y="4219"/>
                  <a:pt x="3512" y="4219"/>
                </a:cubicBezTo>
                <a:cubicBezTo>
                  <a:pt x="3512" y="0"/>
                  <a:pt x="3512" y="0"/>
                  <a:pt x="3512" y="0"/>
                </a:cubicBezTo>
                <a:cubicBezTo>
                  <a:pt x="1405" y="0"/>
                  <a:pt x="1405" y="0"/>
                  <a:pt x="1405" y="0"/>
                </a:cubicBezTo>
                <a:cubicBezTo>
                  <a:pt x="1405" y="1350"/>
                  <a:pt x="1405" y="1350"/>
                  <a:pt x="1405" y="1350"/>
                </a:cubicBezTo>
                <a:cubicBezTo>
                  <a:pt x="702" y="1350"/>
                  <a:pt x="702" y="1350"/>
                  <a:pt x="702" y="1350"/>
                </a:cubicBezTo>
                <a:cubicBezTo>
                  <a:pt x="351" y="1350"/>
                  <a:pt x="0" y="1687"/>
                  <a:pt x="0" y="2025"/>
                </a:cubicBezTo>
                <a:cubicBezTo>
                  <a:pt x="0" y="20925"/>
                  <a:pt x="0" y="20925"/>
                  <a:pt x="0" y="20925"/>
                </a:cubicBezTo>
                <a:cubicBezTo>
                  <a:pt x="0" y="21263"/>
                  <a:pt x="351" y="21600"/>
                  <a:pt x="702" y="21600"/>
                </a:cubicBezTo>
                <a:cubicBezTo>
                  <a:pt x="20898" y="21600"/>
                  <a:pt x="20898" y="21600"/>
                  <a:pt x="20898" y="21600"/>
                </a:cubicBezTo>
                <a:cubicBezTo>
                  <a:pt x="21249" y="21600"/>
                  <a:pt x="21600" y="21263"/>
                  <a:pt x="21600" y="20925"/>
                </a:cubicBezTo>
                <a:cubicBezTo>
                  <a:pt x="21600" y="2025"/>
                  <a:pt x="21600" y="2025"/>
                  <a:pt x="21600" y="2025"/>
                </a:cubicBezTo>
                <a:cubicBezTo>
                  <a:pt x="21600" y="1687"/>
                  <a:pt x="21249" y="1350"/>
                  <a:pt x="20898" y="1350"/>
                </a:cubicBezTo>
                <a:close/>
                <a:moveTo>
                  <a:pt x="20195" y="20081"/>
                </a:moveTo>
                <a:cubicBezTo>
                  <a:pt x="1405" y="20081"/>
                  <a:pt x="1405" y="20081"/>
                  <a:pt x="1405" y="20081"/>
                </a:cubicBezTo>
                <a:cubicBezTo>
                  <a:pt x="1405" y="6244"/>
                  <a:pt x="1405" y="6244"/>
                  <a:pt x="1405" y="6244"/>
                </a:cubicBezTo>
                <a:cubicBezTo>
                  <a:pt x="20195" y="6244"/>
                  <a:pt x="20195" y="6244"/>
                  <a:pt x="20195" y="6244"/>
                </a:cubicBezTo>
                <a:lnTo>
                  <a:pt x="20195" y="20081"/>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8" name="Freeform 23"/>
          <p:cNvSpPr/>
          <p:nvPr/>
        </p:nvSpPr>
        <p:spPr>
          <a:xfrm>
            <a:off x="1293198" y="2319981"/>
            <a:ext cx="519834" cy="465546"/>
          </a:xfrm>
          <a:custGeom>
            <a:avLst/>
            <a:gdLst/>
            <a:ahLst/>
            <a:cxnLst>
              <a:cxn ang="0">
                <a:pos x="wd2" y="hd2"/>
              </a:cxn>
              <a:cxn ang="5400000">
                <a:pos x="wd2" y="hd2"/>
              </a:cxn>
              <a:cxn ang="10800000">
                <a:pos x="wd2" y="hd2"/>
              </a:cxn>
              <a:cxn ang="16200000">
                <a:pos x="wd2" y="hd2"/>
              </a:cxn>
            </a:cxnLst>
            <a:rect l="0" t="0" r="r" b="b"/>
            <a:pathLst>
              <a:path w="21496" h="21484" extrusionOk="0">
                <a:moveTo>
                  <a:pt x="3837" y="7883"/>
                </a:moveTo>
                <a:cubicBezTo>
                  <a:pt x="1847" y="7568"/>
                  <a:pt x="1847" y="7568"/>
                  <a:pt x="1847" y="7568"/>
                </a:cubicBezTo>
                <a:cubicBezTo>
                  <a:pt x="1563" y="7568"/>
                  <a:pt x="1279" y="7883"/>
                  <a:pt x="1279" y="8199"/>
                </a:cubicBezTo>
                <a:cubicBezTo>
                  <a:pt x="1137" y="9775"/>
                  <a:pt x="1137" y="9775"/>
                  <a:pt x="1137" y="9775"/>
                </a:cubicBezTo>
                <a:cubicBezTo>
                  <a:pt x="1137" y="9460"/>
                  <a:pt x="1421" y="9302"/>
                  <a:pt x="1705" y="9302"/>
                </a:cubicBezTo>
                <a:cubicBezTo>
                  <a:pt x="3553" y="9460"/>
                  <a:pt x="3553" y="9460"/>
                  <a:pt x="3553" y="9460"/>
                </a:cubicBezTo>
                <a:cubicBezTo>
                  <a:pt x="3837" y="9618"/>
                  <a:pt x="4121" y="9775"/>
                  <a:pt x="4121" y="10091"/>
                </a:cubicBezTo>
                <a:cubicBezTo>
                  <a:pt x="4263" y="8514"/>
                  <a:pt x="4263" y="8514"/>
                  <a:pt x="4263" y="8514"/>
                </a:cubicBezTo>
                <a:cubicBezTo>
                  <a:pt x="4263" y="8199"/>
                  <a:pt x="4121" y="7883"/>
                  <a:pt x="3837" y="7883"/>
                </a:cubicBezTo>
                <a:close/>
                <a:moveTo>
                  <a:pt x="3268" y="12298"/>
                </a:moveTo>
                <a:cubicBezTo>
                  <a:pt x="1421" y="11982"/>
                  <a:pt x="1421" y="11982"/>
                  <a:pt x="1421" y="11982"/>
                </a:cubicBezTo>
                <a:cubicBezTo>
                  <a:pt x="1137" y="11982"/>
                  <a:pt x="995" y="11667"/>
                  <a:pt x="995" y="11352"/>
                </a:cubicBezTo>
                <a:cubicBezTo>
                  <a:pt x="0" y="20654"/>
                  <a:pt x="0" y="20654"/>
                  <a:pt x="0" y="20654"/>
                </a:cubicBezTo>
                <a:cubicBezTo>
                  <a:pt x="0" y="20969"/>
                  <a:pt x="142" y="21127"/>
                  <a:pt x="426" y="21127"/>
                </a:cubicBezTo>
                <a:cubicBezTo>
                  <a:pt x="2416" y="21442"/>
                  <a:pt x="2416" y="21442"/>
                  <a:pt x="2416" y="21442"/>
                </a:cubicBezTo>
                <a:cubicBezTo>
                  <a:pt x="2700" y="21442"/>
                  <a:pt x="2842" y="21285"/>
                  <a:pt x="2984" y="20969"/>
                </a:cubicBezTo>
                <a:cubicBezTo>
                  <a:pt x="3126" y="19550"/>
                  <a:pt x="3126" y="19550"/>
                  <a:pt x="3126" y="19550"/>
                </a:cubicBezTo>
                <a:cubicBezTo>
                  <a:pt x="2984" y="19708"/>
                  <a:pt x="2984" y="19866"/>
                  <a:pt x="2842" y="19866"/>
                </a:cubicBezTo>
                <a:cubicBezTo>
                  <a:pt x="284" y="19550"/>
                  <a:pt x="284" y="19550"/>
                  <a:pt x="284" y="19550"/>
                </a:cubicBezTo>
                <a:cubicBezTo>
                  <a:pt x="284" y="19550"/>
                  <a:pt x="142" y="19393"/>
                  <a:pt x="142" y="19235"/>
                </a:cubicBezTo>
                <a:cubicBezTo>
                  <a:pt x="142" y="19077"/>
                  <a:pt x="284" y="18920"/>
                  <a:pt x="426" y="19077"/>
                </a:cubicBezTo>
                <a:cubicBezTo>
                  <a:pt x="2842" y="19235"/>
                  <a:pt x="2842" y="19235"/>
                  <a:pt x="2842" y="19235"/>
                </a:cubicBezTo>
                <a:cubicBezTo>
                  <a:pt x="2984" y="19393"/>
                  <a:pt x="3126" y="19393"/>
                  <a:pt x="3126" y="19550"/>
                </a:cubicBezTo>
                <a:cubicBezTo>
                  <a:pt x="3837" y="11825"/>
                  <a:pt x="3837" y="11825"/>
                  <a:pt x="3837" y="11825"/>
                </a:cubicBezTo>
                <a:cubicBezTo>
                  <a:pt x="3837" y="11982"/>
                  <a:pt x="3553" y="12298"/>
                  <a:pt x="3268" y="12298"/>
                </a:cubicBezTo>
                <a:close/>
                <a:moveTo>
                  <a:pt x="1137" y="9775"/>
                </a:moveTo>
                <a:cubicBezTo>
                  <a:pt x="995" y="11352"/>
                  <a:pt x="995" y="11352"/>
                  <a:pt x="995" y="11352"/>
                </a:cubicBezTo>
                <a:cubicBezTo>
                  <a:pt x="995" y="11352"/>
                  <a:pt x="995" y="11352"/>
                  <a:pt x="995" y="11352"/>
                </a:cubicBezTo>
                <a:cubicBezTo>
                  <a:pt x="1137" y="9775"/>
                  <a:pt x="1137" y="9775"/>
                  <a:pt x="1137" y="9775"/>
                </a:cubicBezTo>
                <a:cubicBezTo>
                  <a:pt x="1137" y="9775"/>
                  <a:pt x="1137" y="9775"/>
                  <a:pt x="1137" y="9775"/>
                </a:cubicBezTo>
                <a:close/>
                <a:moveTo>
                  <a:pt x="3837" y="11825"/>
                </a:moveTo>
                <a:cubicBezTo>
                  <a:pt x="4121" y="10091"/>
                  <a:pt x="4121" y="10091"/>
                  <a:pt x="4121" y="10091"/>
                </a:cubicBezTo>
                <a:cubicBezTo>
                  <a:pt x="4121" y="10091"/>
                  <a:pt x="4121" y="10091"/>
                  <a:pt x="4121" y="10091"/>
                </a:cubicBezTo>
                <a:cubicBezTo>
                  <a:pt x="3837" y="11825"/>
                  <a:pt x="3837" y="11825"/>
                  <a:pt x="3837" y="11825"/>
                </a:cubicBezTo>
                <a:cubicBezTo>
                  <a:pt x="3837" y="11825"/>
                  <a:pt x="3837" y="11825"/>
                  <a:pt x="3837" y="11825"/>
                </a:cubicBezTo>
                <a:close/>
                <a:moveTo>
                  <a:pt x="18047" y="6937"/>
                </a:moveTo>
                <a:cubicBezTo>
                  <a:pt x="18189" y="6937"/>
                  <a:pt x="18332" y="7095"/>
                  <a:pt x="18332" y="7253"/>
                </a:cubicBezTo>
                <a:cubicBezTo>
                  <a:pt x="18047" y="5676"/>
                  <a:pt x="18047" y="5676"/>
                  <a:pt x="18047" y="5676"/>
                </a:cubicBezTo>
                <a:cubicBezTo>
                  <a:pt x="17905" y="5361"/>
                  <a:pt x="17621" y="5203"/>
                  <a:pt x="17337" y="5203"/>
                </a:cubicBezTo>
                <a:cubicBezTo>
                  <a:pt x="15632" y="5834"/>
                  <a:pt x="15632" y="5834"/>
                  <a:pt x="15632" y="5834"/>
                </a:cubicBezTo>
                <a:cubicBezTo>
                  <a:pt x="15347" y="5834"/>
                  <a:pt x="15063" y="6149"/>
                  <a:pt x="15205" y="6622"/>
                </a:cubicBezTo>
                <a:cubicBezTo>
                  <a:pt x="15489" y="8199"/>
                  <a:pt x="15489" y="8199"/>
                  <a:pt x="15489" y="8199"/>
                </a:cubicBezTo>
                <a:cubicBezTo>
                  <a:pt x="15489" y="7883"/>
                  <a:pt x="15632" y="7726"/>
                  <a:pt x="15774" y="7568"/>
                </a:cubicBezTo>
                <a:cubicBezTo>
                  <a:pt x="16484" y="7253"/>
                  <a:pt x="17195" y="6937"/>
                  <a:pt x="18047" y="6937"/>
                </a:cubicBezTo>
                <a:close/>
                <a:moveTo>
                  <a:pt x="9521" y="2996"/>
                </a:moveTo>
                <a:cubicBezTo>
                  <a:pt x="9521" y="15924"/>
                  <a:pt x="9521" y="15924"/>
                  <a:pt x="9521" y="15924"/>
                </a:cubicBezTo>
                <a:cubicBezTo>
                  <a:pt x="10942" y="16397"/>
                  <a:pt x="12647" y="16397"/>
                  <a:pt x="14068" y="15924"/>
                </a:cubicBezTo>
                <a:cubicBezTo>
                  <a:pt x="14068" y="2996"/>
                  <a:pt x="14068" y="2996"/>
                  <a:pt x="14068" y="2996"/>
                </a:cubicBezTo>
                <a:cubicBezTo>
                  <a:pt x="13074" y="2365"/>
                  <a:pt x="10516" y="2365"/>
                  <a:pt x="9521" y="2996"/>
                </a:cubicBezTo>
                <a:close/>
                <a:moveTo>
                  <a:pt x="9521" y="16555"/>
                </a:moveTo>
                <a:cubicBezTo>
                  <a:pt x="9521" y="17974"/>
                  <a:pt x="9521" y="17974"/>
                  <a:pt x="9521" y="17974"/>
                </a:cubicBezTo>
                <a:cubicBezTo>
                  <a:pt x="10374" y="18447"/>
                  <a:pt x="13216" y="18447"/>
                  <a:pt x="14068" y="17974"/>
                </a:cubicBezTo>
                <a:cubicBezTo>
                  <a:pt x="14068" y="16555"/>
                  <a:pt x="14068" y="16555"/>
                  <a:pt x="14068" y="16555"/>
                </a:cubicBezTo>
                <a:cubicBezTo>
                  <a:pt x="12647" y="17028"/>
                  <a:pt x="10942" y="17028"/>
                  <a:pt x="9521" y="16555"/>
                </a:cubicBezTo>
                <a:close/>
                <a:moveTo>
                  <a:pt x="13642" y="0"/>
                </a:moveTo>
                <a:cubicBezTo>
                  <a:pt x="9947" y="0"/>
                  <a:pt x="9947" y="0"/>
                  <a:pt x="9947" y="0"/>
                </a:cubicBezTo>
                <a:cubicBezTo>
                  <a:pt x="9663" y="0"/>
                  <a:pt x="9521" y="315"/>
                  <a:pt x="9521" y="631"/>
                </a:cubicBezTo>
                <a:cubicBezTo>
                  <a:pt x="9521" y="2207"/>
                  <a:pt x="9521" y="2207"/>
                  <a:pt x="9521" y="2207"/>
                </a:cubicBezTo>
                <a:cubicBezTo>
                  <a:pt x="10374" y="1734"/>
                  <a:pt x="13216" y="1734"/>
                  <a:pt x="14068" y="2207"/>
                </a:cubicBezTo>
                <a:cubicBezTo>
                  <a:pt x="14068" y="631"/>
                  <a:pt x="14068" y="631"/>
                  <a:pt x="14068" y="631"/>
                </a:cubicBezTo>
                <a:cubicBezTo>
                  <a:pt x="14068" y="315"/>
                  <a:pt x="13926" y="0"/>
                  <a:pt x="13642" y="0"/>
                </a:cubicBezTo>
                <a:close/>
                <a:moveTo>
                  <a:pt x="9521" y="19866"/>
                </a:moveTo>
                <a:cubicBezTo>
                  <a:pt x="9521" y="20812"/>
                  <a:pt x="9521" y="20812"/>
                  <a:pt x="9521" y="20812"/>
                </a:cubicBezTo>
                <a:cubicBezTo>
                  <a:pt x="9521" y="21127"/>
                  <a:pt x="9663" y="21442"/>
                  <a:pt x="9947" y="21442"/>
                </a:cubicBezTo>
                <a:cubicBezTo>
                  <a:pt x="13642" y="21442"/>
                  <a:pt x="13642" y="21442"/>
                  <a:pt x="13642" y="21442"/>
                </a:cubicBezTo>
                <a:cubicBezTo>
                  <a:pt x="13926" y="21442"/>
                  <a:pt x="14068" y="21127"/>
                  <a:pt x="14068" y="20812"/>
                </a:cubicBezTo>
                <a:cubicBezTo>
                  <a:pt x="14068" y="19866"/>
                  <a:pt x="14068" y="19866"/>
                  <a:pt x="14068" y="19866"/>
                </a:cubicBezTo>
                <a:cubicBezTo>
                  <a:pt x="13642" y="20181"/>
                  <a:pt x="9947" y="20181"/>
                  <a:pt x="9521" y="19866"/>
                </a:cubicBezTo>
                <a:close/>
                <a:moveTo>
                  <a:pt x="7816" y="2680"/>
                </a:moveTo>
                <a:cubicBezTo>
                  <a:pt x="5826" y="2680"/>
                  <a:pt x="5826" y="2680"/>
                  <a:pt x="5826" y="2680"/>
                </a:cubicBezTo>
                <a:cubicBezTo>
                  <a:pt x="5542" y="2680"/>
                  <a:pt x="5400" y="2838"/>
                  <a:pt x="5400" y="3311"/>
                </a:cubicBezTo>
                <a:cubicBezTo>
                  <a:pt x="5400" y="20812"/>
                  <a:pt x="5400" y="20812"/>
                  <a:pt x="5400" y="20812"/>
                </a:cubicBezTo>
                <a:cubicBezTo>
                  <a:pt x="5400" y="21127"/>
                  <a:pt x="5542" y="21442"/>
                  <a:pt x="5826" y="21442"/>
                </a:cubicBezTo>
                <a:cubicBezTo>
                  <a:pt x="7816" y="21442"/>
                  <a:pt x="7816" y="21442"/>
                  <a:pt x="7816" y="21442"/>
                </a:cubicBezTo>
                <a:cubicBezTo>
                  <a:pt x="8100" y="21442"/>
                  <a:pt x="8242" y="21127"/>
                  <a:pt x="8242" y="20812"/>
                </a:cubicBezTo>
                <a:cubicBezTo>
                  <a:pt x="8242" y="3311"/>
                  <a:pt x="8242" y="3311"/>
                  <a:pt x="8242" y="3311"/>
                </a:cubicBezTo>
                <a:cubicBezTo>
                  <a:pt x="8242" y="2838"/>
                  <a:pt x="8100" y="2680"/>
                  <a:pt x="7816" y="2680"/>
                </a:cubicBezTo>
                <a:close/>
                <a:moveTo>
                  <a:pt x="7532" y="19393"/>
                </a:moveTo>
                <a:cubicBezTo>
                  <a:pt x="6111" y="19393"/>
                  <a:pt x="6111" y="19393"/>
                  <a:pt x="6111" y="19393"/>
                </a:cubicBezTo>
                <a:cubicBezTo>
                  <a:pt x="5968" y="19393"/>
                  <a:pt x="5826" y="19393"/>
                  <a:pt x="5826" y="19077"/>
                </a:cubicBezTo>
                <a:cubicBezTo>
                  <a:pt x="5826" y="18920"/>
                  <a:pt x="5968" y="18762"/>
                  <a:pt x="6111" y="18762"/>
                </a:cubicBezTo>
                <a:cubicBezTo>
                  <a:pt x="7532" y="18762"/>
                  <a:pt x="7532" y="18762"/>
                  <a:pt x="7532" y="18762"/>
                </a:cubicBezTo>
                <a:cubicBezTo>
                  <a:pt x="7674" y="18762"/>
                  <a:pt x="7816" y="18920"/>
                  <a:pt x="7816" y="19077"/>
                </a:cubicBezTo>
                <a:cubicBezTo>
                  <a:pt x="7816" y="19393"/>
                  <a:pt x="7674" y="19393"/>
                  <a:pt x="7532" y="19393"/>
                </a:cubicBezTo>
                <a:close/>
                <a:moveTo>
                  <a:pt x="7247" y="5203"/>
                </a:moveTo>
                <a:cubicBezTo>
                  <a:pt x="6395" y="5203"/>
                  <a:pt x="6395" y="5203"/>
                  <a:pt x="6395" y="5203"/>
                </a:cubicBezTo>
                <a:cubicBezTo>
                  <a:pt x="6111" y="5203"/>
                  <a:pt x="5826" y="4888"/>
                  <a:pt x="5826" y="4572"/>
                </a:cubicBezTo>
                <a:cubicBezTo>
                  <a:pt x="5826" y="4257"/>
                  <a:pt x="6111" y="3942"/>
                  <a:pt x="6395" y="3942"/>
                </a:cubicBezTo>
                <a:cubicBezTo>
                  <a:pt x="7247" y="3942"/>
                  <a:pt x="7247" y="3942"/>
                  <a:pt x="7247" y="3942"/>
                </a:cubicBezTo>
                <a:cubicBezTo>
                  <a:pt x="7532" y="3942"/>
                  <a:pt x="7816" y="4257"/>
                  <a:pt x="7816" y="4572"/>
                </a:cubicBezTo>
                <a:cubicBezTo>
                  <a:pt x="7816" y="4888"/>
                  <a:pt x="7532" y="5203"/>
                  <a:pt x="7247" y="5203"/>
                </a:cubicBezTo>
                <a:close/>
                <a:moveTo>
                  <a:pt x="18332" y="7253"/>
                </a:moveTo>
                <a:cubicBezTo>
                  <a:pt x="18474" y="7410"/>
                  <a:pt x="18332" y="7568"/>
                  <a:pt x="18189" y="7568"/>
                </a:cubicBezTo>
                <a:cubicBezTo>
                  <a:pt x="17337" y="7568"/>
                  <a:pt x="16626" y="7883"/>
                  <a:pt x="15916" y="8199"/>
                </a:cubicBezTo>
                <a:cubicBezTo>
                  <a:pt x="15774" y="8356"/>
                  <a:pt x="15632" y="8356"/>
                  <a:pt x="15489" y="8199"/>
                </a:cubicBezTo>
                <a:cubicBezTo>
                  <a:pt x="18616" y="20969"/>
                  <a:pt x="18616" y="20969"/>
                  <a:pt x="18616" y="20969"/>
                </a:cubicBezTo>
                <a:cubicBezTo>
                  <a:pt x="18758" y="21285"/>
                  <a:pt x="19042" y="21600"/>
                  <a:pt x="19326" y="21442"/>
                </a:cubicBezTo>
                <a:cubicBezTo>
                  <a:pt x="21032" y="20969"/>
                  <a:pt x="21032" y="20969"/>
                  <a:pt x="21032" y="20969"/>
                </a:cubicBezTo>
                <a:cubicBezTo>
                  <a:pt x="21316" y="20812"/>
                  <a:pt x="21600" y="20496"/>
                  <a:pt x="21458" y="20181"/>
                </a:cubicBezTo>
                <a:lnTo>
                  <a:pt x="18332" y="7253"/>
                </a:lnTo>
                <a:close/>
                <a:moveTo>
                  <a:pt x="16911" y="11352"/>
                </a:moveTo>
                <a:cubicBezTo>
                  <a:pt x="16342" y="8829"/>
                  <a:pt x="16342" y="8829"/>
                  <a:pt x="16342" y="8829"/>
                </a:cubicBezTo>
                <a:cubicBezTo>
                  <a:pt x="18047" y="8356"/>
                  <a:pt x="18047" y="8356"/>
                  <a:pt x="18047" y="8356"/>
                </a:cubicBezTo>
                <a:cubicBezTo>
                  <a:pt x="18616" y="10879"/>
                  <a:pt x="18616" y="10879"/>
                  <a:pt x="18616" y="10879"/>
                </a:cubicBezTo>
                <a:lnTo>
                  <a:pt x="16911" y="11352"/>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39" name="Freeform 27"/>
          <p:cNvSpPr/>
          <p:nvPr/>
        </p:nvSpPr>
        <p:spPr>
          <a:xfrm>
            <a:off x="8118813" y="2466574"/>
            <a:ext cx="343346" cy="346368"/>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40" name="Freeform 28"/>
          <p:cNvSpPr/>
          <p:nvPr/>
        </p:nvSpPr>
        <p:spPr>
          <a:xfrm>
            <a:off x="3613478" y="2464111"/>
            <a:ext cx="330951" cy="325435"/>
          </a:xfrm>
          <a:custGeom>
            <a:avLst/>
            <a:gdLst/>
            <a:ahLst/>
            <a:cxnLst>
              <a:cxn ang="0">
                <a:pos x="wd2" y="hd2"/>
              </a:cxn>
              <a:cxn ang="5400000">
                <a:pos x="wd2" y="hd2"/>
              </a:cxn>
              <a:cxn ang="10800000">
                <a:pos x="wd2" y="hd2"/>
              </a:cxn>
              <a:cxn ang="16200000">
                <a:pos x="wd2" y="hd2"/>
              </a:cxn>
            </a:cxnLst>
            <a:rect l="0" t="0" r="r" b="b"/>
            <a:pathLst>
              <a:path w="21600" h="21600" extrusionOk="0">
                <a:moveTo>
                  <a:pt x="2541" y="9188"/>
                </a:moveTo>
                <a:cubicBezTo>
                  <a:pt x="953" y="10316"/>
                  <a:pt x="0" y="11606"/>
                  <a:pt x="0" y="11606"/>
                </a:cubicBezTo>
                <a:cubicBezTo>
                  <a:pt x="0" y="11606"/>
                  <a:pt x="2541" y="15152"/>
                  <a:pt x="3971" y="14830"/>
                </a:cubicBezTo>
                <a:cubicBezTo>
                  <a:pt x="5241" y="14507"/>
                  <a:pt x="5241" y="13701"/>
                  <a:pt x="5876" y="12573"/>
                </a:cubicBezTo>
                <a:cubicBezTo>
                  <a:pt x="6353" y="11284"/>
                  <a:pt x="8576" y="11606"/>
                  <a:pt x="8735" y="12896"/>
                </a:cubicBezTo>
                <a:cubicBezTo>
                  <a:pt x="8735" y="14024"/>
                  <a:pt x="8418" y="15152"/>
                  <a:pt x="6671" y="15313"/>
                </a:cubicBezTo>
                <a:cubicBezTo>
                  <a:pt x="5082" y="15475"/>
                  <a:pt x="4924" y="17409"/>
                  <a:pt x="6988" y="18537"/>
                </a:cubicBezTo>
                <a:cubicBezTo>
                  <a:pt x="8894" y="19666"/>
                  <a:pt x="8894" y="20472"/>
                  <a:pt x="10324" y="21600"/>
                </a:cubicBezTo>
                <a:cubicBezTo>
                  <a:pt x="11753" y="19988"/>
                  <a:pt x="15565" y="16925"/>
                  <a:pt x="14612" y="15797"/>
                </a:cubicBezTo>
                <a:cubicBezTo>
                  <a:pt x="13659" y="15313"/>
                  <a:pt x="13500" y="15958"/>
                  <a:pt x="12547" y="14830"/>
                </a:cubicBezTo>
                <a:cubicBezTo>
                  <a:pt x="11594" y="13863"/>
                  <a:pt x="12388" y="12896"/>
                  <a:pt x="12706" y="12573"/>
                </a:cubicBezTo>
                <a:cubicBezTo>
                  <a:pt x="13024" y="12090"/>
                  <a:pt x="14294" y="11284"/>
                  <a:pt x="15247" y="12251"/>
                </a:cubicBezTo>
                <a:cubicBezTo>
                  <a:pt x="16200" y="13218"/>
                  <a:pt x="15247" y="14346"/>
                  <a:pt x="16994" y="14507"/>
                </a:cubicBezTo>
                <a:cubicBezTo>
                  <a:pt x="18741" y="14669"/>
                  <a:pt x="20171" y="11445"/>
                  <a:pt x="21600" y="9994"/>
                </a:cubicBezTo>
                <a:cubicBezTo>
                  <a:pt x="19535" y="7899"/>
                  <a:pt x="18106" y="5481"/>
                  <a:pt x="16359" y="6448"/>
                </a:cubicBezTo>
                <a:cubicBezTo>
                  <a:pt x="14453" y="7415"/>
                  <a:pt x="15565" y="7254"/>
                  <a:pt x="14294" y="8704"/>
                </a:cubicBezTo>
                <a:cubicBezTo>
                  <a:pt x="12865" y="9994"/>
                  <a:pt x="10641" y="7737"/>
                  <a:pt x="11912" y="6448"/>
                </a:cubicBezTo>
                <a:cubicBezTo>
                  <a:pt x="13182" y="5158"/>
                  <a:pt x="13500" y="5803"/>
                  <a:pt x="14771" y="4352"/>
                </a:cubicBezTo>
                <a:cubicBezTo>
                  <a:pt x="16041" y="2901"/>
                  <a:pt x="13182" y="1934"/>
                  <a:pt x="11276" y="0"/>
                </a:cubicBezTo>
                <a:cubicBezTo>
                  <a:pt x="9529" y="2418"/>
                  <a:pt x="7147" y="4675"/>
                  <a:pt x="5876" y="4513"/>
                </a:cubicBezTo>
                <a:cubicBezTo>
                  <a:pt x="4765" y="4191"/>
                  <a:pt x="4765" y="3546"/>
                  <a:pt x="4765" y="2579"/>
                </a:cubicBezTo>
                <a:cubicBezTo>
                  <a:pt x="4765" y="1773"/>
                  <a:pt x="2859" y="1290"/>
                  <a:pt x="1906" y="2418"/>
                </a:cubicBezTo>
                <a:cubicBezTo>
                  <a:pt x="953" y="3707"/>
                  <a:pt x="1747" y="4836"/>
                  <a:pt x="3018" y="5158"/>
                </a:cubicBezTo>
                <a:cubicBezTo>
                  <a:pt x="4288" y="5319"/>
                  <a:pt x="4129" y="8060"/>
                  <a:pt x="2541" y="9188"/>
                </a:cubicBez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sp>
        <p:nvSpPr>
          <p:cNvPr id="51" name="文本框 50">
            <a:extLst>
              <a:ext uri="{FF2B5EF4-FFF2-40B4-BE49-F238E27FC236}">
                <a16:creationId xmlns:a16="http://schemas.microsoft.com/office/drawing/2014/main" id="{90E53F4D-5F93-491E-B2E6-A7F53A54AAEF}"/>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52" name="文本框 51">
            <a:extLst>
              <a:ext uri="{FF2B5EF4-FFF2-40B4-BE49-F238E27FC236}">
                <a16:creationId xmlns:a16="http://schemas.microsoft.com/office/drawing/2014/main" id="{3D333C6F-960E-4EF2-847D-916F0C82F8B6}"/>
              </a:ext>
            </a:extLst>
          </p:cNvPr>
          <p:cNvSpPr txBox="1"/>
          <p:nvPr/>
        </p:nvSpPr>
        <p:spPr>
          <a:xfrm>
            <a:off x="5554509" y="4185123"/>
            <a:ext cx="1057255"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预定酒店</a:t>
            </a:r>
          </a:p>
        </p:txBody>
      </p:sp>
      <p:sp>
        <p:nvSpPr>
          <p:cNvPr id="55" name="文本框 54">
            <a:extLst>
              <a:ext uri="{FF2B5EF4-FFF2-40B4-BE49-F238E27FC236}">
                <a16:creationId xmlns:a16="http://schemas.microsoft.com/office/drawing/2014/main" id="{E4923F2E-FB10-403F-A42A-649510096E0B}"/>
              </a:ext>
            </a:extLst>
          </p:cNvPr>
          <p:cNvSpPr txBox="1"/>
          <p:nvPr/>
        </p:nvSpPr>
        <p:spPr>
          <a:xfrm>
            <a:off x="7989859" y="3656687"/>
            <a:ext cx="737704"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dirty="0">
                <a:effectLst/>
                <a:ea typeface="等线" panose="02010600030101010101" pitchFamily="2" charset="-122"/>
                <a:cs typeface="Times New Roman" panose="02020603050405020304" pitchFamily="18" charset="0"/>
              </a:rPr>
              <a:t>夜销</a:t>
            </a:r>
            <a:endParaRPr lang="zh-CN" altLang="en-US" dirty="0"/>
          </a:p>
        </p:txBody>
      </p:sp>
      <p:sp>
        <p:nvSpPr>
          <p:cNvPr id="56" name="文本框 55">
            <a:extLst>
              <a:ext uri="{FF2B5EF4-FFF2-40B4-BE49-F238E27FC236}">
                <a16:creationId xmlns:a16="http://schemas.microsoft.com/office/drawing/2014/main" id="{CFB4B223-ED95-405A-968F-756B7E3FA0DE}"/>
              </a:ext>
            </a:extLst>
          </p:cNvPr>
          <p:cNvSpPr txBox="1"/>
          <p:nvPr/>
        </p:nvSpPr>
        <p:spPr>
          <a:xfrm>
            <a:off x="10405403" y="4215308"/>
            <a:ext cx="667371" cy="338554"/>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dirty="0"/>
              <a:t>团购</a:t>
            </a:r>
          </a:p>
        </p:txBody>
      </p:sp>
      <p:sp>
        <p:nvSpPr>
          <p:cNvPr id="44" name="文本框 43">
            <a:extLst>
              <a:ext uri="{FF2B5EF4-FFF2-40B4-BE49-F238E27FC236}">
                <a16:creationId xmlns:a16="http://schemas.microsoft.com/office/drawing/2014/main" id="{9D5CB38B-358B-4EF2-B925-D388418E7622}"/>
              </a:ext>
            </a:extLst>
          </p:cNvPr>
          <p:cNvSpPr txBox="1"/>
          <p:nvPr/>
        </p:nvSpPr>
        <p:spPr>
          <a:xfrm>
            <a:off x="514226" y="4728893"/>
            <a:ext cx="2202330" cy="1477328"/>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 支持智能化搜索机票信息</a:t>
            </a:r>
            <a:r>
              <a:rPr lang="en-US" altLang="zh-CN" sz="1800" dirty="0">
                <a:effectLst/>
                <a:ea typeface="等线" panose="02010600030101010101" pitchFamily="2" charset="-122"/>
                <a:cs typeface="Times New Roman" panose="02020603050405020304" pitchFamily="18" charset="0"/>
              </a:rPr>
              <a:t> , </a:t>
            </a:r>
            <a:r>
              <a:rPr lang="zh-CN" altLang="zh-CN" sz="1800" dirty="0">
                <a:effectLst/>
                <a:ea typeface="等线" panose="02010600030101010101" pitchFamily="2" charset="-122"/>
                <a:cs typeface="Times New Roman" panose="02020603050405020304" pitchFamily="18" charset="0"/>
              </a:rPr>
              <a:t>个性化筛选航班</a:t>
            </a:r>
            <a:r>
              <a:rPr lang="en-US" altLang="zh-CN" sz="1800" dirty="0">
                <a:effectLst/>
                <a:ea typeface="等线" panose="02010600030101010101" pitchFamily="2" charset="-122"/>
                <a:cs typeface="Times New Roman" panose="02020603050405020304" pitchFamily="18" charset="0"/>
              </a:rPr>
              <a:t> . </a:t>
            </a:r>
            <a:r>
              <a:rPr lang="zh-CN" altLang="zh-CN" sz="1800" dirty="0">
                <a:effectLst/>
                <a:ea typeface="等线" panose="02010600030101010101" pitchFamily="2" charset="-122"/>
                <a:cs typeface="Times New Roman" panose="02020603050405020304" pitchFamily="18" charset="0"/>
              </a:rPr>
              <a:t>在同类旅游产品中首度创新提供多轮对话服务</a:t>
            </a:r>
            <a:endParaRPr lang="zh-CN" altLang="en-US" dirty="0"/>
          </a:p>
        </p:txBody>
      </p:sp>
      <p:sp>
        <p:nvSpPr>
          <p:cNvPr id="46" name="文本框 45">
            <a:extLst>
              <a:ext uri="{FF2B5EF4-FFF2-40B4-BE49-F238E27FC236}">
                <a16:creationId xmlns:a16="http://schemas.microsoft.com/office/drawing/2014/main" id="{3051655F-2C73-40FD-BB6C-34B5E70DD741}"/>
              </a:ext>
            </a:extLst>
          </p:cNvPr>
          <p:cNvSpPr txBox="1"/>
          <p:nvPr/>
        </p:nvSpPr>
        <p:spPr>
          <a:xfrm>
            <a:off x="2820248" y="3990229"/>
            <a:ext cx="2202329" cy="1477328"/>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低价提醒、往返特价包、在线值机、特价机票查询、价格趋势查找、航班动态、机场宝典</a:t>
            </a:r>
            <a:endParaRPr lang="zh-CN" altLang="en-US" dirty="0"/>
          </a:p>
        </p:txBody>
      </p:sp>
      <p:sp>
        <p:nvSpPr>
          <p:cNvPr id="47" name="文本框 46">
            <a:extLst>
              <a:ext uri="{FF2B5EF4-FFF2-40B4-BE49-F238E27FC236}">
                <a16:creationId xmlns:a16="http://schemas.microsoft.com/office/drawing/2014/main" id="{6732D0F2-0E13-436D-AE39-1EFAE9828183}"/>
              </a:ext>
            </a:extLst>
          </p:cNvPr>
          <p:cNvSpPr txBox="1"/>
          <p:nvPr/>
        </p:nvSpPr>
        <p:spPr>
          <a:xfrm>
            <a:off x="5139175" y="4523677"/>
            <a:ext cx="2202329" cy="923330"/>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手机特惠返现、急速预定酒店、夜销低价房查找</a:t>
            </a:r>
            <a:endParaRPr lang="zh-CN" altLang="en-US" dirty="0"/>
          </a:p>
        </p:txBody>
      </p:sp>
      <p:sp>
        <p:nvSpPr>
          <p:cNvPr id="48" name="文本框 47">
            <a:extLst>
              <a:ext uri="{FF2B5EF4-FFF2-40B4-BE49-F238E27FC236}">
                <a16:creationId xmlns:a16="http://schemas.microsoft.com/office/drawing/2014/main" id="{059AE248-9A35-46B7-B1CA-05FD0F4C507A}"/>
              </a:ext>
            </a:extLst>
          </p:cNvPr>
          <p:cNvSpPr txBox="1"/>
          <p:nvPr/>
        </p:nvSpPr>
        <p:spPr>
          <a:xfrm>
            <a:off x="7447672" y="4083169"/>
            <a:ext cx="2202329" cy="646331"/>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晚上预订酒店，智能</a:t>
            </a:r>
            <a:r>
              <a:rPr lang="zh-CN" altLang="en-US" sz="1800" dirty="0">
                <a:effectLst/>
                <a:ea typeface="等线" panose="02010600030101010101" pitchFamily="2" charset="-122"/>
                <a:cs typeface="Times New Roman" panose="02020603050405020304" pitchFamily="18" charset="0"/>
              </a:rPr>
              <a:t>低价房查找</a:t>
            </a:r>
            <a:endParaRPr lang="zh-CN" altLang="en-US" dirty="0"/>
          </a:p>
        </p:txBody>
      </p:sp>
      <p:sp>
        <p:nvSpPr>
          <p:cNvPr id="50" name="文本框 49">
            <a:extLst>
              <a:ext uri="{FF2B5EF4-FFF2-40B4-BE49-F238E27FC236}">
                <a16:creationId xmlns:a16="http://schemas.microsoft.com/office/drawing/2014/main" id="{FFC4AFE2-D856-46E6-8B01-E3DA7D233EF9}"/>
              </a:ext>
            </a:extLst>
          </p:cNvPr>
          <p:cNvSpPr txBox="1"/>
          <p:nvPr/>
        </p:nvSpPr>
        <p:spPr>
          <a:xfrm>
            <a:off x="9675903" y="4482361"/>
            <a:ext cx="2202329" cy="1200329"/>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每日提供</a:t>
            </a:r>
            <a:r>
              <a:rPr lang="zh-CN" altLang="en-US" sz="1800" dirty="0">
                <a:effectLst/>
                <a:ea typeface="等线" panose="02010600030101010101" pitchFamily="2" charset="-122"/>
                <a:cs typeface="Times New Roman" panose="02020603050405020304" pitchFamily="18" charset="0"/>
              </a:rPr>
              <a:t>大量</a:t>
            </a:r>
            <a:r>
              <a:rPr lang="zh-CN" altLang="zh-CN" sz="1800" dirty="0">
                <a:effectLst/>
                <a:ea typeface="等线" panose="02010600030101010101" pitchFamily="2" charset="-122"/>
                <a:cs typeface="Times New Roman" panose="02020603050405020304" pitchFamily="18" charset="0"/>
              </a:rPr>
              <a:t>酒店、周边游、门票、国内游等精彩团品旅游团购</a:t>
            </a:r>
            <a:r>
              <a:rPr lang="zh-CN" altLang="en-US" sz="1800" dirty="0">
                <a:effectLst/>
                <a:ea typeface="等线" panose="02010600030101010101" pitchFamily="2" charset="-122"/>
                <a:cs typeface="Times New Roman" panose="02020603050405020304" pitchFamily="18" charset="0"/>
              </a:rPr>
              <a:t>低价</a:t>
            </a:r>
            <a:r>
              <a:rPr lang="zh-CN" altLang="zh-CN" sz="1800" dirty="0">
                <a:effectLst/>
                <a:ea typeface="等线" panose="02010600030101010101" pitchFamily="2" charset="-122"/>
                <a:cs typeface="Times New Roman" panose="02020603050405020304" pitchFamily="18" charset="0"/>
              </a:rPr>
              <a:t>产品</a:t>
            </a:r>
            <a:endParaRPr lang="zh-CN" altLang="en-US" dirty="0"/>
          </a:p>
        </p:txBody>
      </p:sp>
    </p:spTree>
    <p:extLst>
      <p:ext uri="{BB962C8B-B14F-4D97-AF65-F5344CB8AC3E}">
        <p14:creationId xmlns:p14="http://schemas.microsoft.com/office/powerpoint/2010/main" val="194205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2" grpId="0" animBg="1"/>
      <p:bldP spid="23" grpId="0" animBg="1"/>
      <p:bldP spid="25" grpId="0" animBg="1"/>
      <p:bldP spid="26" grpId="0" animBg="1"/>
      <p:bldP spid="28" grpId="0" animBg="1"/>
      <p:bldP spid="29" grpId="0" animBg="1"/>
      <p:bldP spid="49" grpId="0"/>
      <p:bldP spid="43" grpId="0"/>
      <p:bldP spid="36" grpId="0" animBg="1"/>
      <p:bldP spid="37" grpId="0" animBg="1"/>
      <p:bldP spid="38" grpId="0" animBg="1"/>
      <p:bldP spid="39" grpId="0" animBg="1"/>
      <p:bldP spid="40" grpId="0" animBg="1"/>
      <p:bldP spid="52" grpId="0"/>
      <p:bldP spid="55" grpId="0"/>
      <p:bldP spid="56" grpId="0"/>
      <p:bldP spid="44" grpId="0"/>
      <p:bldP spid="46" grpId="0"/>
      <p:bldP spid="47" grpId="0"/>
      <p:bldP spid="48"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53" name="圆角矩形 2"/>
          <p:cNvSpPr/>
          <p:nvPr/>
        </p:nvSpPr>
        <p:spPr>
          <a:xfrm rot="2700000">
            <a:off x="4723374" y="2544816"/>
            <a:ext cx="2690180" cy="2690180"/>
          </a:xfrm>
          <a:prstGeom prst="round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4" name="组合 53"/>
          <p:cNvGrpSpPr/>
          <p:nvPr/>
        </p:nvGrpSpPr>
        <p:grpSpPr>
          <a:xfrm>
            <a:off x="6618807" y="4294300"/>
            <a:ext cx="914400" cy="914400"/>
            <a:chOff x="6521503" y="4301859"/>
            <a:chExt cx="914400" cy="914400"/>
          </a:xfrm>
        </p:grpSpPr>
        <p:sp>
          <p:nvSpPr>
            <p:cNvPr id="77" name="椭圆 76"/>
            <p:cNvSpPr/>
            <p:nvPr/>
          </p:nvSpPr>
          <p:spPr>
            <a:xfrm>
              <a:off x="6521503" y="4301859"/>
              <a:ext cx="914400" cy="914400"/>
            </a:xfrm>
            <a:prstGeom prst="ellipse">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Freeform 70"/>
            <p:cNvSpPr/>
            <p:nvPr/>
          </p:nvSpPr>
          <p:spPr>
            <a:xfrm>
              <a:off x="6841606" y="4600443"/>
              <a:ext cx="283094" cy="3778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4950" y="0"/>
                    <a:pt x="0" y="3544"/>
                    <a:pt x="0" y="8100"/>
                  </a:cubicBezTo>
                  <a:cubicBezTo>
                    <a:pt x="0" y="13669"/>
                    <a:pt x="10800" y="21600"/>
                    <a:pt x="10800" y="21600"/>
                  </a:cubicBezTo>
                  <a:cubicBezTo>
                    <a:pt x="10800" y="21600"/>
                    <a:pt x="21600" y="13669"/>
                    <a:pt x="21600" y="8100"/>
                  </a:cubicBezTo>
                  <a:cubicBezTo>
                    <a:pt x="21600" y="3544"/>
                    <a:pt x="16650" y="0"/>
                    <a:pt x="10800" y="0"/>
                  </a:cubicBezTo>
                  <a:close/>
                  <a:moveTo>
                    <a:pt x="10800" y="12150"/>
                  </a:moveTo>
                  <a:cubicBezTo>
                    <a:pt x="7650" y="12150"/>
                    <a:pt x="5175" y="10294"/>
                    <a:pt x="5175" y="7931"/>
                  </a:cubicBezTo>
                  <a:cubicBezTo>
                    <a:pt x="5175" y="5737"/>
                    <a:pt x="7650" y="3881"/>
                    <a:pt x="10800" y="3881"/>
                  </a:cubicBezTo>
                  <a:cubicBezTo>
                    <a:pt x="13950" y="3881"/>
                    <a:pt x="16425" y="5737"/>
                    <a:pt x="16425" y="7931"/>
                  </a:cubicBezTo>
                  <a:cubicBezTo>
                    <a:pt x="16425" y="10294"/>
                    <a:pt x="13950" y="12150"/>
                    <a:pt x="10800" y="12150"/>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nvGrpSpPr>
          <p:cNvPr id="55" name="组合 54"/>
          <p:cNvGrpSpPr/>
          <p:nvPr/>
        </p:nvGrpSpPr>
        <p:grpSpPr>
          <a:xfrm>
            <a:off x="4636203" y="2486684"/>
            <a:ext cx="914400" cy="914400"/>
            <a:chOff x="4746118" y="2532790"/>
            <a:chExt cx="914400" cy="914400"/>
          </a:xfrm>
        </p:grpSpPr>
        <p:sp>
          <p:nvSpPr>
            <p:cNvPr id="73" name="椭圆 72"/>
            <p:cNvSpPr/>
            <p:nvPr/>
          </p:nvSpPr>
          <p:spPr>
            <a:xfrm>
              <a:off x="4746118" y="2532790"/>
              <a:ext cx="914400" cy="914400"/>
            </a:xfrm>
            <a:prstGeom prst="ellips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4" name="组合 73"/>
            <p:cNvGrpSpPr/>
            <p:nvPr/>
          </p:nvGrpSpPr>
          <p:grpSpPr>
            <a:xfrm>
              <a:off x="4992223" y="2803420"/>
              <a:ext cx="419283" cy="307199"/>
              <a:chOff x="5403758" y="2773540"/>
              <a:chExt cx="276994" cy="202947"/>
            </a:xfrm>
          </p:grpSpPr>
          <p:sp>
            <p:nvSpPr>
              <p:cNvPr id="75" name="Freeform 144"/>
              <p:cNvSpPr/>
              <p:nvPr/>
            </p:nvSpPr>
            <p:spPr>
              <a:xfrm>
                <a:off x="5466835" y="2829305"/>
                <a:ext cx="213917" cy="147182"/>
              </a:xfrm>
              <a:custGeom>
                <a:avLst/>
                <a:gdLst/>
                <a:ahLst/>
                <a:cxnLst>
                  <a:cxn ang="0">
                    <a:pos x="wd2" y="hd2"/>
                  </a:cxn>
                  <a:cxn ang="5400000">
                    <a:pos x="wd2" y="hd2"/>
                  </a:cxn>
                  <a:cxn ang="10800000">
                    <a:pos x="wd2" y="hd2"/>
                  </a:cxn>
                  <a:cxn ang="16200000">
                    <a:pos x="wd2" y="hd2"/>
                  </a:cxn>
                </a:cxnLst>
                <a:rect l="0" t="0" r="r" b="b"/>
                <a:pathLst>
                  <a:path w="21600" h="21600" extrusionOk="0">
                    <a:moveTo>
                      <a:pt x="18327" y="6035"/>
                    </a:moveTo>
                    <a:cubicBezTo>
                      <a:pt x="17673" y="2541"/>
                      <a:pt x="15273" y="0"/>
                      <a:pt x="12655" y="0"/>
                    </a:cubicBezTo>
                    <a:cubicBezTo>
                      <a:pt x="10691" y="0"/>
                      <a:pt x="8727" y="1271"/>
                      <a:pt x="7636" y="3812"/>
                    </a:cubicBezTo>
                    <a:cubicBezTo>
                      <a:pt x="7200" y="3176"/>
                      <a:pt x="6545" y="2541"/>
                      <a:pt x="5673" y="2541"/>
                    </a:cubicBezTo>
                    <a:cubicBezTo>
                      <a:pt x="3927" y="2541"/>
                      <a:pt x="2618" y="4765"/>
                      <a:pt x="2618" y="7306"/>
                    </a:cubicBezTo>
                    <a:cubicBezTo>
                      <a:pt x="2618" y="7624"/>
                      <a:pt x="2618" y="8259"/>
                      <a:pt x="2618" y="8576"/>
                    </a:cubicBezTo>
                    <a:cubicBezTo>
                      <a:pt x="1091" y="9529"/>
                      <a:pt x="0" y="12071"/>
                      <a:pt x="0" y="14612"/>
                    </a:cubicBezTo>
                    <a:cubicBezTo>
                      <a:pt x="0" y="18424"/>
                      <a:pt x="1964" y="21600"/>
                      <a:pt x="4582" y="21600"/>
                    </a:cubicBezTo>
                    <a:cubicBezTo>
                      <a:pt x="16145" y="21600"/>
                      <a:pt x="16145" y="21600"/>
                      <a:pt x="16145" y="21600"/>
                    </a:cubicBezTo>
                    <a:cubicBezTo>
                      <a:pt x="19200" y="21600"/>
                      <a:pt x="21600" y="18106"/>
                      <a:pt x="21600" y="13659"/>
                    </a:cubicBezTo>
                    <a:cubicBezTo>
                      <a:pt x="21600" y="10165"/>
                      <a:pt x="20291" y="7306"/>
                      <a:pt x="18327" y="6035"/>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6" name="Freeform 145"/>
              <p:cNvSpPr/>
              <p:nvPr/>
            </p:nvSpPr>
            <p:spPr>
              <a:xfrm>
                <a:off x="5403758" y="2773540"/>
                <a:ext cx="202946" cy="177350"/>
              </a:xfrm>
              <a:custGeom>
                <a:avLst/>
                <a:gdLst/>
                <a:ahLst/>
                <a:cxnLst>
                  <a:cxn ang="0">
                    <a:pos x="wd2" y="hd2"/>
                  </a:cxn>
                  <a:cxn ang="5400000">
                    <a:pos x="wd2" y="hd2"/>
                  </a:cxn>
                  <a:cxn ang="10800000">
                    <a:pos x="wd2" y="hd2"/>
                  </a:cxn>
                  <a:cxn ang="16200000">
                    <a:pos x="wd2" y="hd2"/>
                  </a:cxn>
                </a:cxnLst>
                <a:rect l="0" t="0" r="r" b="b"/>
                <a:pathLst>
                  <a:path w="21600" h="21600" extrusionOk="0">
                    <a:moveTo>
                      <a:pt x="7813" y="6059"/>
                    </a:moveTo>
                    <a:cubicBezTo>
                      <a:pt x="8272" y="6059"/>
                      <a:pt x="8502" y="6322"/>
                      <a:pt x="8732" y="6585"/>
                    </a:cubicBezTo>
                    <a:cubicBezTo>
                      <a:pt x="9651" y="7376"/>
                      <a:pt x="9651" y="7376"/>
                      <a:pt x="9651" y="7376"/>
                    </a:cubicBezTo>
                    <a:cubicBezTo>
                      <a:pt x="9881" y="7376"/>
                      <a:pt x="10340" y="7112"/>
                      <a:pt x="10570" y="6849"/>
                    </a:cubicBezTo>
                    <a:cubicBezTo>
                      <a:pt x="10570" y="6849"/>
                      <a:pt x="10800" y="6849"/>
                      <a:pt x="10800" y="6849"/>
                    </a:cubicBezTo>
                    <a:cubicBezTo>
                      <a:pt x="11260" y="6322"/>
                      <a:pt x="11260" y="6322"/>
                      <a:pt x="11260" y="6322"/>
                    </a:cubicBezTo>
                    <a:cubicBezTo>
                      <a:pt x="11949" y="4741"/>
                      <a:pt x="13557" y="3951"/>
                      <a:pt x="14936" y="3951"/>
                    </a:cubicBezTo>
                    <a:cubicBezTo>
                      <a:pt x="15855" y="3951"/>
                      <a:pt x="16545" y="4215"/>
                      <a:pt x="17234" y="4741"/>
                    </a:cubicBezTo>
                    <a:cubicBezTo>
                      <a:pt x="18153" y="4215"/>
                      <a:pt x="19072" y="4215"/>
                      <a:pt x="19991" y="4215"/>
                    </a:cubicBezTo>
                    <a:cubicBezTo>
                      <a:pt x="20451" y="4215"/>
                      <a:pt x="21140" y="4215"/>
                      <a:pt x="21600" y="4478"/>
                    </a:cubicBezTo>
                    <a:cubicBezTo>
                      <a:pt x="21140" y="3424"/>
                      <a:pt x="20451" y="2634"/>
                      <a:pt x="19762" y="1844"/>
                    </a:cubicBezTo>
                    <a:cubicBezTo>
                      <a:pt x="18383" y="790"/>
                      <a:pt x="16774" y="0"/>
                      <a:pt x="14936" y="0"/>
                    </a:cubicBezTo>
                    <a:cubicBezTo>
                      <a:pt x="12868" y="0"/>
                      <a:pt x="10800" y="1054"/>
                      <a:pt x="9421" y="2634"/>
                    </a:cubicBezTo>
                    <a:cubicBezTo>
                      <a:pt x="8962" y="2371"/>
                      <a:pt x="8272" y="2371"/>
                      <a:pt x="7813" y="2371"/>
                    </a:cubicBezTo>
                    <a:cubicBezTo>
                      <a:pt x="5055" y="2371"/>
                      <a:pt x="2757" y="5005"/>
                      <a:pt x="2757" y="8166"/>
                    </a:cubicBezTo>
                    <a:cubicBezTo>
                      <a:pt x="2757" y="8166"/>
                      <a:pt x="2757" y="8166"/>
                      <a:pt x="2757" y="8166"/>
                    </a:cubicBezTo>
                    <a:cubicBezTo>
                      <a:pt x="1149" y="9483"/>
                      <a:pt x="0" y="11854"/>
                      <a:pt x="0" y="14224"/>
                    </a:cubicBezTo>
                    <a:cubicBezTo>
                      <a:pt x="0" y="17649"/>
                      <a:pt x="2068" y="20810"/>
                      <a:pt x="4826" y="21600"/>
                    </a:cubicBezTo>
                    <a:cubicBezTo>
                      <a:pt x="4596" y="20810"/>
                      <a:pt x="4366" y="20020"/>
                      <a:pt x="4366" y="18966"/>
                    </a:cubicBezTo>
                    <a:cubicBezTo>
                      <a:pt x="4366" y="18439"/>
                      <a:pt x="4366" y="17912"/>
                      <a:pt x="4596" y="17385"/>
                    </a:cubicBezTo>
                    <a:cubicBezTo>
                      <a:pt x="3906" y="16595"/>
                      <a:pt x="3217" y="15541"/>
                      <a:pt x="3217" y="14224"/>
                    </a:cubicBezTo>
                    <a:cubicBezTo>
                      <a:pt x="3217" y="12907"/>
                      <a:pt x="4136" y="11590"/>
                      <a:pt x="5285" y="10800"/>
                    </a:cubicBezTo>
                    <a:cubicBezTo>
                      <a:pt x="6434" y="10273"/>
                      <a:pt x="6434" y="10273"/>
                      <a:pt x="6434" y="10273"/>
                    </a:cubicBezTo>
                    <a:cubicBezTo>
                      <a:pt x="6204" y="8693"/>
                      <a:pt x="6204" y="8693"/>
                      <a:pt x="6204" y="8693"/>
                    </a:cubicBezTo>
                    <a:cubicBezTo>
                      <a:pt x="5974" y="8429"/>
                      <a:pt x="5974" y="8429"/>
                      <a:pt x="5974" y="8166"/>
                    </a:cubicBezTo>
                    <a:cubicBezTo>
                      <a:pt x="5974" y="7112"/>
                      <a:pt x="6894" y="6059"/>
                      <a:pt x="7813" y="6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grpSp>
        <p:nvGrpSpPr>
          <p:cNvPr id="56" name="组合 55"/>
          <p:cNvGrpSpPr/>
          <p:nvPr/>
        </p:nvGrpSpPr>
        <p:grpSpPr>
          <a:xfrm>
            <a:off x="6542607" y="2464601"/>
            <a:ext cx="914400" cy="914400"/>
            <a:chOff x="6521503" y="2530975"/>
            <a:chExt cx="914400" cy="914400"/>
          </a:xfrm>
        </p:grpSpPr>
        <p:sp>
          <p:nvSpPr>
            <p:cNvPr id="69" name="椭圆 68"/>
            <p:cNvSpPr/>
            <p:nvPr/>
          </p:nvSpPr>
          <p:spPr>
            <a:xfrm>
              <a:off x="6521503" y="2530975"/>
              <a:ext cx="914400" cy="914400"/>
            </a:xfrm>
            <a:prstGeom prst="ellips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0" name="组合 69"/>
            <p:cNvGrpSpPr/>
            <p:nvPr/>
          </p:nvGrpSpPr>
          <p:grpSpPr>
            <a:xfrm>
              <a:off x="6798742" y="2798649"/>
              <a:ext cx="353392" cy="353391"/>
              <a:chOff x="9278009" y="2182987"/>
              <a:chExt cx="276994" cy="276994"/>
            </a:xfrm>
          </p:grpSpPr>
          <p:sp>
            <p:nvSpPr>
              <p:cNvPr id="71" name="Freeform 153"/>
              <p:cNvSpPr/>
              <p:nvPr/>
            </p:nvSpPr>
            <p:spPr>
              <a:xfrm>
                <a:off x="9384053" y="2312799"/>
                <a:ext cx="170950" cy="147182"/>
              </a:xfrm>
              <a:custGeom>
                <a:avLst/>
                <a:gdLst/>
                <a:ahLst/>
                <a:cxnLst>
                  <a:cxn ang="0">
                    <a:pos x="wd2" y="hd2"/>
                  </a:cxn>
                  <a:cxn ang="5400000">
                    <a:pos x="wd2" y="hd2"/>
                  </a:cxn>
                  <a:cxn ang="10800000">
                    <a:pos x="wd2" y="hd2"/>
                  </a:cxn>
                  <a:cxn ang="16200000">
                    <a:pos x="wd2" y="hd2"/>
                  </a:cxn>
                </a:cxnLst>
                <a:rect l="0" t="0" r="r" b="b"/>
                <a:pathLst>
                  <a:path w="21600" h="21600" extrusionOk="0">
                    <a:moveTo>
                      <a:pt x="21600" y="9529"/>
                    </a:moveTo>
                    <a:cubicBezTo>
                      <a:pt x="21600" y="4129"/>
                      <a:pt x="16678" y="0"/>
                      <a:pt x="10937" y="0"/>
                    </a:cubicBezTo>
                    <a:cubicBezTo>
                      <a:pt x="4922" y="0"/>
                      <a:pt x="0" y="4129"/>
                      <a:pt x="0" y="9529"/>
                    </a:cubicBezTo>
                    <a:cubicBezTo>
                      <a:pt x="0" y="14929"/>
                      <a:pt x="4922" y="19059"/>
                      <a:pt x="10937" y="19059"/>
                    </a:cubicBezTo>
                    <a:cubicBezTo>
                      <a:pt x="11757" y="19059"/>
                      <a:pt x="12851" y="19059"/>
                      <a:pt x="13671" y="18741"/>
                    </a:cubicBezTo>
                    <a:cubicBezTo>
                      <a:pt x="19959" y="21600"/>
                      <a:pt x="19959" y="21600"/>
                      <a:pt x="19959" y="21600"/>
                    </a:cubicBezTo>
                    <a:cubicBezTo>
                      <a:pt x="19139" y="15565"/>
                      <a:pt x="19139" y="15565"/>
                      <a:pt x="19139" y="15565"/>
                    </a:cubicBezTo>
                    <a:cubicBezTo>
                      <a:pt x="20780" y="13976"/>
                      <a:pt x="21600" y="11753"/>
                      <a:pt x="21600" y="952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sp>
            <p:nvSpPr>
              <p:cNvPr id="72" name="Freeform 154"/>
              <p:cNvSpPr/>
              <p:nvPr/>
            </p:nvSpPr>
            <p:spPr>
              <a:xfrm>
                <a:off x="9278009" y="2182987"/>
                <a:ext cx="276994" cy="239513"/>
              </a:xfrm>
              <a:custGeom>
                <a:avLst/>
                <a:gdLst/>
                <a:ahLst/>
                <a:cxnLst>
                  <a:cxn ang="0">
                    <a:pos x="wd2" y="hd2"/>
                  </a:cxn>
                  <a:cxn ang="5400000">
                    <a:pos x="wd2" y="hd2"/>
                  </a:cxn>
                  <a:cxn ang="10800000">
                    <a:pos x="wd2" y="hd2"/>
                  </a:cxn>
                  <a:cxn ang="16200000">
                    <a:pos x="wd2" y="hd2"/>
                  </a:cxn>
                </a:cxnLst>
                <a:rect l="0" t="0" r="r" b="b"/>
                <a:pathLst>
                  <a:path w="21600" h="21600" extrusionOk="0">
                    <a:moveTo>
                      <a:pt x="4725" y="5059"/>
                    </a:moveTo>
                    <a:cubicBezTo>
                      <a:pt x="5400" y="4281"/>
                      <a:pt x="6412" y="3892"/>
                      <a:pt x="7425" y="3503"/>
                    </a:cubicBezTo>
                    <a:cubicBezTo>
                      <a:pt x="8437" y="3114"/>
                      <a:pt x="9619" y="2919"/>
                      <a:pt x="10800" y="2919"/>
                    </a:cubicBezTo>
                    <a:cubicBezTo>
                      <a:pt x="11981" y="2919"/>
                      <a:pt x="13163" y="3114"/>
                      <a:pt x="14175" y="3503"/>
                    </a:cubicBezTo>
                    <a:cubicBezTo>
                      <a:pt x="15188" y="3892"/>
                      <a:pt x="16200" y="4281"/>
                      <a:pt x="16875" y="5059"/>
                    </a:cubicBezTo>
                    <a:cubicBezTo>
                      <a:pt x="18394" y="6227"/>
                      <a:pt x="19069" y="7978"/>
                      <a:pt x="19069" y="9535"/>
                    </a:cubicBezTo>
                    <a:cubicBezTo>
                      <a:pt x="19069" y="9924"/>
                      <a:pt x="19069" y="10314"/>
                      <a:pt x="19069" y="10703"/>
                    </a:cubicBezTo>
                    <a:cubicBezTo>
                      <a:pt x="19575" y="11092"/>
                      <a:pt x="20081" y="11481"/>
                      <a:pt x="20588" y="11870"/>
                    </a:cubicBezTo>
                    <a:cubicBezTo>
                      <a:pt x="20756" y="12065"/>
                      <a:pt x="20925" y="12065"/>
                      <a:pt x="21094" y="12259"/>
                    </a:cubicBezTo>
                    <a:cubicBezTo>
                      <a:pt x="21431" y="11481"/>
                      <a:pt x="21600" y="10508"/>
                      <a:pt x="21600" y="9535"/>
                    </a:cubicBezTo>
                    <a:cubicBezTo>
                      <a:pt x="21600" y="4281"/>
                      <a:pt x="16706" y="0"/>
                      <a:pt x="10800" y="0"/>
                    </a:cubicBezTo>
                    <a:cubicBezTo>
                      <a:pt x="4894" y="0"/>
                      <a:pt x="0" y="4281"/>
                      <a:pt x="0" y="9535"/>
                    </a:cubicBezTo>
                    <a:cubicBezTo>
                      <a:pt x="0" y="11870"/>
                      <a:pt x="844" y="13816"/>
                      <a:pt x="2362" y="15568"/>
                    </a:cubicBezTo>
                    <a:cubicBezTo>
                      <a:pt x="1519" y="21600"/>
                      <a:pt x="1519" y="21600"/>
                      <a:pt x="1519" y="21600"/>
                    </a:cubicBezTo>
                    <a:cubicBezTo>
                      <a:pt x="6750" y="19265"/>
                      <a:pt x="6750" y="19265"/>
                      <a:pt x="6750" y="19265"/>
                    </a:cubicBezTo>
                    <a:cubicBezTo>
                      <a:pt x="6750" y="18681"/>
                      <a:pt x="6581" y="18097"/>
                      <a:pt x="6581" y="17514"/>
                    </a:cubicBezTo>
                    <a:cubicBezTo>
                      <a:pt x="6581" y="17124"/>
                      <a:pt x="6581" y="16541"/>
                      <a:pt x="6750" y="16151"/>
                    </a:cubicBezTo>
                    <a:cubicBezTo>
                      <a:pt x="4556" y="17124"/>
                      <a:pt x="4556" y="17124"/>
                      <a:pt x="4556" y="17124"/>
                    </a:cubicBezTo>
                    <a:cubicBezTo>
                      <a:pt x="4894" y="14400"/>
                      <a:pt x="4894" y="14400"/>
                      <a:pt x="4894" y="14400"/>
                    </a:cubicBezTo>
                    <a:cubicBezTo>
                      <a:pt x="4050" y="13427"/>
                      <a:pt x="4050" y="13427"/>
                      <a:pt x="4050" y="13427"/>
                    </a:cubicBezTo>
                    <a:cubicBezTo>
                      <a:pt x="3375" y="12649"/>
                      <a:pt x="2531" y="11286"/>
                      <a:pt x="2531" y="9535"/>
                    </a:cubicBezTo>
                    <a:cubicBezTo>
                      <a:pt x="2531" y="7978"/>
                      <a:pt x="3206" y="6227"/>
                      <a:pt x="4725" y="5059"/>
                    </a:cubicBezTo>
                    <a:close/>
                  </a:path>
                </a:pathLst>
              </a:custGeom>
              <a:solidFill>
                <a:srgbClr val="FFFFFF"/>
              </a:solidFill>
              <a:ln w="12700" cap="flat">
                <a:noFill/>
                <a:miter lim="400000"/>
              </a:ln>
              <a:effectLst/>
            </p:spPr>
            <p:txBody>
              <a:bodyPr wrap="square" lIns="45720" tIns="45720" rIns="45720" bIns="4572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900"/>
              </a:p>
            </p:txBody>
          </p:sp>
        </p:grpSp>
      </p:grpSp>
      <p:sp>
        <p:nvSpPr>
          <p:cNvPr id="57" name="椭圆 56"/>
          <p:cNvSpPr/>
          <p:nvPr/>
        </p:nvSpPr>
        <p:spPr>
          <a:xfrm>
            <a:off x="4660449" y="4331736"/>
            <a:ext cx="914400" cy="914400"/>
          </a:xfrm>
          <a:prstGeom prst="ellips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Freeform 168"/>
          <p:cNvSpPr/>
          <p:nvPr/>
        </p:nvSpPr>
        <p:spPr>
          <a:xfrm>
            <a:off x="4927365" y="4613823"/>
            <a:ext cx="374226" cy="356935"/>
          </a:xfrm>
          <a:custGeom>
            <a:avLst/>
            <a:gdLst/>
            <a:ahLst/>
            <a:cxnLst>
              <a:cxn ang="0">
                <a:pos x="wd2" y="hd2"/>
              </a:cxn>
              <a:cxn ang="5400000">
                <a:pos x="wd2" y="hd2"/>
              </a:cxn>
              <a:cxn ang="10800000">
                <a:pos x="wd2" y="hd2"/>
              </a:cxn>
              <a:cxn ang="16200000">
                <a:pos x="wd2" y="hd2"/>
              </a:cxn>
            </a:cxnLst>
            <a:rect l="0" t="0" r="r" b="b"/>
            <a:pathLst>
              <a:path w="21600" h="21600" extrusionOk="0">
                <a:moveTo>
                  <a:pt x="19912" y="0"/>
                </a:moveTo>
                <a:cubicBezTo>
                  <a:pt x="1688" y="0"/>
                  <a:pt x="1688" y="0"/>
                  <a:pt x="1688" y="0"/>
                </a:cubicBezTo>
                <a:cubicBezTo>
                  <a:pt x="675" y="0"/>
                  <a:pt x="0" y="708"/>
                  <a:pt x="0" y="1770"/>
                </a:cubicBezTo>
                <a:cubicBezTo>
                  <a:pt x="0" y="15580"/>
                  <a:pt x="0" y="15580"/>
                  <a:pt x="0" y="15580"/>
                </a:cubicBezTo>
                <a:cubicBezTo>
                  <a:pt x="0" y="16643"/>
                  <a:pt x="675" y="17351"/>
                  <a:pt x="1688" y="17351"/>
                </a:cubicBezTo>
                <a:cubicBezTo>
                  <a:pt x="8269" y="17351"/>
                  <a:pt x="8269" y="17351"/>
                  <a:pt x="8269" y="17351"/>
                </a:cubicBezTo>
                <a:cubicBezTo>
                  <a:pt x="8269" y="19830"/>
                  <a:pt x="8269" y="19830"/>
                  <a:pt x="8269" y="19830"/>
                </a:cubicBezTo>
                <a:cubicBezTo>
                  <a:pt x="5906" y="19830"/>
                  <a:pt x="5906" y="19830"/>
                  <a:pt x="5906" y="19830"/>
                </a:cubicBezTo>
                <a:cubicBezTo>
                  <a:pt x="5906" y="21600"/>
                  <a:pt x="5906" y="21600"/>
                  <a:pt x="5906" y="21600"/>
                </a:cubicBezTo>
                <a:cubicBezTo>
                  <a:pt x="15694" y="21600"/>
                  <a:pt x="15694" y="21600"/>
                  <a:pt x="15694" y="21600"/>
                </a:cubicBezTo>
                <a:cubicBezTo>
                  <a:pt x="15694" y="19830"/>
                  <a:pt x="15694" y="19830"/>
                  <a:pt x="15694" y="19830"/>
                </a:cubicBezTo>
                <a:cubicBezTo>
                  <a:pt x="13331" y="19830"/>
                  <a:pt x="13331" y="19830"/>
                  <a:pt x="13331" y="19830"/>
                </a:cubicBezTo>
                <a:cubicBezTo>
                  <a:pt x="13331" y="17351"/>
                  <a:pt x="13331" y="17351"/>
                  <a:pt x="13331" y="17351"/>
                </a:cubicBezTo>
                <a:cubicBezTo>
                  <a:pt x="19912" y="17351"/>
                  <a:pt x="19912" y="17351"/>
                  <a:pt x="19912" y="17351"/>
                </a:cubicBezTo>
                <a:cubicBezTo>
                  <a:pt x="20925" y="17351"/>
                  <a:pt x="21600" y="16643"/>
                  <a:pt x="21600" y="15580"/>
                </a:cubicBezTo>
                <a:cubicBezTo>
                  <a:pt x="21600" y="1770"/>
                  <a:pt x="21600" y="1770"/>
                  <a:pt x="21600" y="1770"/>
                </a:cubicBezTo>
                <a:cubicBezTo>
                  <a:pt x="21600" y="708"/>
                  <a:pt x="20925" y="0"/>
                  <a:pt x="19912" y="0"/>
                </a:cubicBezTo>
                <a:close/>
                <a:moveTo>
                  <a:pt x="19912" y="14695"/>
                </a:moveTo>
                <a:cubicBezTo>
                  <a:pt x="1688" y="14695"/>
                  <a:pt x="1688" y="14695"/>
                  <a:pt x="1688" y="14695"/>
                </a:cubicBezTo>
                <a:cubicBezTo>
                  <a:pt x="1688" y="1770"/>
                  <a:pt x="1688" y="1770"/>
                  <a:pt x="1688" y="1770"/>
                </a:cubicBezTo>
                <a:cubicBezTo>
                  <a:pt x="19912" y="1770"/>
                  <a:pt x="19912" y="1770"/>
                  <a:pt x="19912" y="1770"/>
                </a:cubicBezTo>
                <a:lnTo>
                  <a:pt x="19912" y="14695"/>
                </a:lnTo>
                <a:close/>
              </a:path>
            </a:pathLst>
          </a:cu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60" name="文本框 23"/>
          <p:cNvSpPr txBox="1"/>
          <p:nvPr/>
        </p:nvSpPr>
        <p:spPr>
          <a:xfrm>
            <a:off x="7812733" y="2547876"/>
            <a:ext cx="235200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旅行团预订</a:t>
            </a:r>
          </a:p>
        </p:txBody>
      </p:sp>
      <p:sp>
        <p:nvSpPr>
          <p:cNvPr id="81" name="文本框 23"/>
          <p:cNvSpPr txBox="1"/>
          <p:nvPr/>
        </p:nvSpPr>
        <p:spPr>
          <a:xfrm>
            <a:off x="7786193" y="4592884"/>
            <a:ext cx="235200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用户攻略分享</a:t>
            </a:r>
          </a:p>
        </p:txBody>
      </p:sp>
      <p:sp>
        <p:nvSpPr>
          <p:cNvPr id="83" name="文本框 23"/>
          <p:cNvSpPr txBox="1"/>
          <p:nvPr/>
        </p:nvSpPr>
        <p:spPr>
          <a:xfrm>
            <a:off x="1923098" y="2579521"/>
            <a:ext cx="235200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预定酒店</a:t>
            </a:r>
          </a:p>
        </p:txBody>
      </p:sp>
      <p:sp>
        <p:nvSpPr>
          <p:cNvPr id="87" name="文本框 23"/>
          <p:cNvSpPr txBox="1"/>
          <p:nvPr/>
        </p:nvSpPr>
        <p:spPr>
          <a:xfrm>
            <a:off x="2095143" y="4537077"/>
            <a:ext cx="235200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400" dirty="0">
                <a:solidFill>
                  <a:schemeClr val="tx1">
                    <a:lumMod val="75000"/>
                    <a:lumOff val="25000"/>
                  </a:schemeClr>
                </a:solidFill>
                <a:latin typeface="汉仪中宋S" panose="00020600040101010101" pitchFamily="18" charset="-122"/>
                <a:ea typeface="汉仪中宋S" panose="00020600040101010101" pitchFamily="18" charset="-122"/>
              </a:rPr>
              <a:t>预订往返车船票以及景点门票</a:t>
            </a:r>
          </a:p>
        </p:txBody>
      </p:sp>
      <p:sp>
        <p:nvSpPr>
          <p:cNvPr id="39" name="文本框 38">
            <a:extLst>
              <a:ext uri="{FF2B5EF4-FFF2-40B4-BE49-F238E27FC236}">
                <a16:creationId xmlns:a16="http://schemas.microsoft.com/office/drawing/2014/main" id="{1DC2B2A5-D985-4E44-AAEB-3826FFB4CBD3}"/>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40" name="文本框 39">
            <a:extLst>
              <a:ext uri="{FF2B5EF4-FFF2-40B4-BE49-F238E27FC236}">
                <a16:creationId xmlns:a16="http://schemas.microsoft.com/office/drawing/2014/main" id="{42945744-E023-478D-8604-C17E3EF72AC0}"/>
              </a:ext>
            </a:extLst>
          </p:cNvPr>
          <p:cNvSpPr txBox="1"/>
          <p:nvPr/>
        </p:nvSpPr>
        <p:spPr>
          <a:xfrm>
            <a:off x="5142773" y="3493303"/>
            <a:ext cx="1933234" cy="769441"/>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汉仪中宋简" panose="02010609000101010101" pitchFamily="49" charset="-122"/>
                <a:ea typeface="汉仪中宋简" panose="02010609000101010101" pitchFamily="49" charset="-122"/>
              </a:rPr>
              <a:t>目前旅游</a:t>
            </a:r>
            <a:r>
              <a:rPr lang="en-US" altLang="zh-CN" sz="2200" b="1" dirty="0">
                <a:solidFill>
                  <a:schemeClr val="tx1">
                    <a:lumMod val="65000"/>
                    <a:lumOff val="35000"/>
                  </a:schemeClr>
                </a:solidFill>
                <a:latin typeface="汉仪中宋简" panose="02010609000101010101" pitchFamily="49" charset="-122"/>
                <a:ea typeface="汉仪中宋简" panose="02010609000101010101" pitchFamily="49" charset="-122"/>
              </a:rPr>
              <a:t>APP</a:t>
            </a:r>
            <a:r>
              <a:rPr lang="zh-CN" altLang="en-US" sz="2200" b="1" dirty="0">
                <a:solidFill>
                  <a:schemeClr val="tx1">
                    <a:lumMod val="65000"/>
                    <a:lumOff val="35000"/>
                  </a:schemeClr>
                </a:solidFill>
                <a:latin typeface="汉仪中宋简" panose="02010609000101010101" pitchFamily="49" charset="-122"/>
                <a:ea typeface="汉仪中宋简" panose="02010609000101010101" pitchFamily="49" charset="-122"/>
              </a:rPr>
              <a:t>的主要功能</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1" grpId="0"/>
      <p:bldP spid="83" grpId="0"/>
      <p:bldP spid="87"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38">
            <a:extLst>
              <a:ext uri="{FF2B5EF4-FFF2-40B4-BE49-F238E27FC236}">
                <a16:creationId xmlns:a16="http://schemas.microsoft.com/office/drawing/2014/main" id="{CB7E9D33-DD43-44E3-890D-0DDDD7F2C1E2}"/>
              </a:ext>
            </a:extLst>
          </p:cNvPr>
          <p:cNvSpPr/>
          <p:nvPr/>
        </p:nvSpPr>
        <p:spPr>
          <a:xfrm>
            <a:off x="9048482" y="2027394"/>
            <a:ext cx="2095500" cy="3276600"/>
          </a:xfrm>
          <a:prstGeom prst="roundRect">
            <a:avLst>
              <a:gd name="adj" fmla="val 8940"/>
            </a:avLst>
          </a:prstGeom>
          <a:solidFill>
            <a:srgbClr val="ECE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39">
            <a:extLst>
              <a:ext uri="{FF2B5EF4-FFF2-40B4-BE49-F238E27FC236}">
                <a16:creationId xmlns:a16="http://schemas.microsoft.com/office/drawing/2014/main" id="{33EC9331-BAB9-459C-9DB4-F8EBE13F4A3A}"/>
              </a:ext>
            </a:extLst>
          </p:cNvPr>
          <p:cNvSpPr/>
          <p:nvPr/>
        </p:nvSpPr>
        <p:spPr>
          <a:xfrm>
            <a:off x="888655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1DC2B2A5-D985-4E44-AAEB-3826FFB4CBD3}"/>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34" name="圆角矩形 10">
            <a:extLst>
              <a:ext uri="{FF2B5EF4-FFF2-40B4-BE49-F238E27FC236}">
                <a16:creationId xmlns:a16="http://schemas.microsoft.com/office/drawing/2014/main" id="{0748BD8F-A1E9-4284-9743-777CCB4BFFAD}"/>
              </a:ext>
            </a:extLst>
          </p:cNvPr>
          <p:cNvSpPr/>
          <p:nvPr/>
        </p:nvSpPr>
        <p:spPr>
          <a:xfrm>
            <a:off x="990332" y="2027394"/>
            <a:ext cx="2095500" cy="3276600"/>
          </a:xfrm>
          <a:prstGeom prst="roundRect">
            <a:avLst>
              <a:gd name="adj" fmla="val 8940"/>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17">
            <a:extLst>
              <a:ext uri="{FF2B5EF4-FFF2-40B4-BE49-F238E27FC236}">
                <a16:creationId xmlns:a16="http://schemas.microsoft.com/office/drawing/2014/main" id="{A45A9A60-7E5E-4ADE-A831-16E80035C669}"/>
              </a:ext>
            </a:extLst>
          </p:cNvPr>
          <p:cNvSpPr/>
          <p:nvPr/>
        </p:nvSpPr>
        <p:spPr>
          <a:xfrm>
            <a:off x="8284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A2E09E57-258E-47D7-8B65-CAB11BD5B934}"/>
              </a:ext>
            </a:extLst>
          </p:cNvPr>
          <p:cNvSpPr txBox="1"/>
          <p:nvPr/>
        </p:nvSpPr>
        <p:spPr>
          <a:xfrm>
            <a:off x="982980" y="4159885"/>
            <a:ext cx="2075815" cy="4603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solidFill>
                  <a:srgbClr val="000000"/>
                </a:solidFill>
                <a:effectLst/>
                <a:ea typeface="宋体" panose="02010600030101010101" pitchFamily="2" charset="-122"/>
                <a:cs typeface="宋体" panose="02010600030101010101" pitchFamily="2" charset="-122"/>
              </a:rPr>
              <a:t>景点信息零散</a:t>
            </a:r>
          </a:p>
        </p:txBody>
      </p:sp>
      <p:sp>
        <p:nvSpPr>
          <p:cNvPr id="37" name="文本框 36">
            <a:extLst>
              <a:ext uri="{FF2B5EF4-FFF2-40B4-BE49-F238E27FC236}">
                <a16:creationId xmlns:a16="http://schemas.microsoft.com/office/drawing/2014/main" id="{148059B9-E2C2-4229-9387-4F03BED81A08}"/>
              </a:ext>
            </a:extLst>
          </p:cNvPr>
          <p:cNvSpPr txBox="1"/>
          <p:nvPr/>
        </p:nvSpPr>
        <p:spPr>
          <a:xfrm>
            <a:off x="11297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01</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38" name="文本框 37">
            <a:extLst>
              <a:ext uri="{FF2B5EF4-FFF2-40B4-BE49-F238E27FC236}">
                <a16:creationId xmlns:a16="http://schemas.microsoft.com/office/drawing/2014/main" id="{DA8C376A-5AD5-4EA1-B76A-F5A88D45A200}"/>
              </a:ext>
            </a:extLst>
          </p:cNvPr>
          <p:cNvSpPr txBox="1"/>
          <p:nvPr/>
        </p:nvSpPr>
        <p:spPr>
          <a:xfrm>
            <a:off x="1472875" y="5456194"/>
            <a:ext cx="1085850" cy="261610"/>
          </a:xfrm>
          <a:prstGeom prst="rect">
            <a:avLst/>
          </a:prstGeom>
          <a:noFill/>
        </p:spPr>
        <p:txBody>
          <a:bodyPr wrap="square" rtlCol="0">
            <a:spAutoFit/>
          </a:bodyPr>
          <a:lstStyle/>
          <a:p>
            <a:pPr algn="ctr"/>
            <a:r>
              <a:rPr lang="zh-CN" altLang="en-US" sz="1100" dirty="0">
                <a:solidFill>
                  <a:srgbClr val="8AC6D1"/>
                </a:solidFill>
              </a:rPr>
              <a:t>◇◆◆◆</a:t>
            </a:r>
          </a:p>
        </p:txBody>
      </p:sp>
      <p:sp>
        <p:nvSpPr>
          <p:cNvPr id="41" name="圆角矩形 24">
            <a:extLst>
              <a:ext uri="{FF2B5EF4-FFF2-40B4-BE49-F238E27FC236}">
                <a16:creationId xmlns:a16="http://schemas.microsoft.com/office/drawing/2014/main" id="{6363647C-B8E4-41F3-842C-B3FEDBA5B30E}"/>
              </a:ext>
            </a:extLst>
          </p:cNvPr>
          <p:cNvSpPr/>
          <p:nvPr/>
        </p:nvSpPr>
        <p:spPr>
          <a:xfrm>
            <a:off x="3695432" y="2027394"/>
            <a:ext cx="2095500" cy="3276600"/>
          </a:xfrm>
          <a:prstGeom prst="roundRect">
            <a:avLst>
              <a:gd name="adj" fmla="val 8940"/>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25">
            <a:extLst>
              <a:ext uri="{FF2B5EF4-FFF2-40B4-BE49-F238E27FC236}">
                <a16:creationId xmlns:a16="http://schemas.microsoft.com/office/drawing/2014/main" id="{2C87AB71-6537-4590-BC63-2D4EE4F47E47}"/>
              </a:ext>
            </a:extLst>
          </p:cNvPr>
          <p:cNvSpPr/>
          <p:nvPr/>
        </p:nvSpPr>
        <p:spPr>
          <a:xfrm>
            <a:off x="3533506"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548C839C-04CE-46B2-9461-750A6E5BAFF6}"/>
              </a:ext>
            </a:extLst>
          </p:cNvPr>
          <p:cNvSpPr txBox="1"/>
          <p:nvPr/>
        </p:nvSpPr>
        <p:spPr>
          <a:xfrm>
            <a:off x="3637915" y="4159885"/>
            <a:ext cx="2175510" cy="460375"/>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solidFill>
                  <a:srgbClr val="000000"/>
                </a:solidFill>
                <a:effectLst/>
                <a:ea typeface="宋体" panose="02010600030101010101" pitchFamily="2" charset="-122"/>
                <a:cs typeface="宋体" panose="02010600030101010101" pitchFamily="2" charset="-122"/>
              </a:rPr>
              <a:t>质量良莠不齐</a:t>
            </a:r>
          </a:p>
        </p:txBody>
      </p:sp>
      <p:sp>
        <p:nvSpPr>
          <p:cNvPr id="44" name="文本框 43">
            <a:extLst>
              <a:ext uri="{FF2B5EF4-FFF2-40B4-BE49-F238E27FC236}">
                <a16:creationId xmlns:a16="http://schemas.microsoft.com/office/drawing/2014/main" id="{5F19A0B2-A5D2-42F0-A4E0-94C92CBF7C71}"/>
              </a:ext>
            </a:extLst>
          </p:cNvPr>
          <p:cNvSpPr txBox="1"/>
          <p:nvPr/>
        </p:nvSpPr>
        <p:spPr>
          <a:xfrm>
            <a:off x="38348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02</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45" name="文本框 44">
            <a:extLst>
              <a:ext uri="{FF2B5EF4-FFF2-40B4-BE49-F238E27FC236}">
                <a16:creationId xmlns:a16="http://schemas.microsoft.com/office/drawing/2014/main" id="{99BC5325-3D4C-4DCF-99F4-F9535C40B18A}"/>
              </a:ext>
            </a:extLst>
          </p:cNvPr>
          <p:cNvSpPr txBox="1"/>
          <p:nvPr/>
        </p:nvSpPr>
        <p:spPr>
          <a:xfrm>
            <a:off x="4190675" y="5456194"/>
            <a:ext cx="1085850" cy="261610"/>
          </a:xfrm>
          <a:prstGeom prst="rect">
            <a:avLst/>
          </a:prstGeom>
          <a:noFill/>
        </p:spPr>
        <p:txBody>
          <a:bodyPr wrap="square" rtlCol="0">
            <a:spAutoFit/>
          </a:bodyPr>
          <a:lstStyle/>
          <a:p>
            <a:pPr algn="ctr"/>
            <a:r>
              <a:rPr lang="zh-CN" altLang="en-US" sz="1100" dirty="0">
                <a:solidFill>
                  <a:srgbClr val="FEB6B9"/>
                </a:solidFill>
              </a:rPr>
              <a:t>◆◇◆◆</a:t>
            </a:r>
          </a:p>
        </p:txBody>
      </p:sp>
      <p:sp>
        <p:nvSpPr>
          <p:cNvPr id="46" name="圆角矩形 31">
            <a:extLst>
              <a:ext uri="{FF2B5EF4-FFF2-40B4-BE49-F238E27FC236}">
                <a16:creationId xmlns:a16="http://schemas.microsoft.com/office/drawing/2014/main" id="{B7AE6551-DF19-4EE5-B01C-5274906DA65A}"/>
              </a:ext>
            </a:extLst>
          </p:cNvPr>
          <p:cNvSpPr/>
          <p:nvPr/>
        </p:nvSpPr>
        <p:spPr>
          <a:xfrm>
            <a:off x="6362432" y="2027394"/>
            <a:ext cx="2095500" cy="3276600"/>
          </a:xfrm>
          <a:prstGeom prst="roundRect">
            <a:avLst>
              <a:gd name="adj" fmla="val 8940"/>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32">
            <a:extLst>
              <a:ext uri="{FF2B5EF4-FFF2-40B4-BE49-F238E27FC236}">
                <a16:creationId xmlns:a16="http://schemas.microsoft.com/office/drawing/2014/main" id="{D3185361-5FD0-4615-904B-F7A720817351}"/>
              </a:ext>
            </a:extLst>
          </p:cNvPr>
          <p:cNvSpPr/>
          <p:nvPr/>
        </p:nvSpPr>
        <p:spPr>
          <a:xfrm>
            <a:off x="6210031" y="3239780"/>
            <a:ext cx="2412889" cy="2578565"/>
          </a:xfrm>
          <a:custGeom>
            <a:avLst/>
            <a:gdLst>
              <a:gd name="connsiteX0" fmla="*/ 0 w 2412889"/>
              <a:gd name="connsiteY0" fmla="*/ 0 h 2578565"/>
              <a:gd name="connsiteX1" fmla="*/ 853304 w 2412889"/>
              <a:gd name="connsiteY1" fmla="*/ 0 h 2578565"/>
              <a:gd name="connsiteX2" fmla="*/ 849256 w 2412889"/>
              <a:gd name="connsiteY2" fmla="*/ 40153 h 2578565"/>
              <a:gd name="connsiteX3" fmla="*/ 1206444 w 2412889"/>
              <a:gd name="connsiteY3" fmla="*/ 397341 h 2578565"/>
              <a:gd name="connsiteX4" fmla="*/ 1563632 w 2412889"/>
              <a:gd name="connsiteY4" fmla="*/ 40153 h 2578565"/>
              <a:gd name="connsiteX5" fmla="*/ 1559584 w 2412889"/>
              <a:gd name="connsiteY5" fmla="*/ 0 h 2578565"/>
              <a:gd name="connsiteX6" fmla="*/ 2412889 w 2412889"/>
              <a:gd name="connsiteY6" fmla="*/ 0 h 2578565"/>
              <a:gd name="connsiteX7" fmla="*/ 2412889 w 2412889"/>
              <a:gd name="connsiteY7" fmla="*/ 2362853 h 2578565"/>
              <a:gd name="connsiteX8" fmla="*/ 2197177 w 2412889"/>
              <a:gd name="connsiteY8" fmla="*/ 2578565 h 2578565"/>
              <a:gd name="connsiteX9" fmla="*/ 215712 w 2412889"/>
              <a:gd name="connsiteY9" fmla="*/ 2578565 h 2578565"/>
              <a:gd name="connsiteX10" fmla="*/ 0 w 2412889"/>
              <a:gd name="connsiteY10" fmla="*/ 2362853 h 257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889" h="2578565">
                <a:moveTo>
                  <a:pt x="0" y="0"/>
                </a:moveTo>
                <a:lnTo>
                  <a:pt x="853304" y="0"/>
                </a:lnTo>
                <a:lnTo>
                  <a:pt x="849256" y="40153"/>
                </a:lnTo>
                <a:cubicBezTo>
                  <a:pt x="849256" y="237422"/>
                  <a:pt x="1009175" y="397341"/>
                  <a:pt x="1206444" y="397341"/>
                </a:cubicBezTo>
                <a:cubicBezTo>
                  <a:pt x="1403713" y="397341"/>
                  <a:pt x="1563632" y="237422"/>
                  <a:pt x="1563632" y="40153"/>
                </a:cubicBezTo>
                <a:lnTo>
                  <a:pt x="1559584" y="0"/>
                </a:lnTo>
                <a:lnTo>
                  <a:pt x="2412889" y="0"/>
                </a:lnTo>
                <a:lnTo>
                  <a:pt x="2412889" y="2362853"/>
                </a:lnTo>
                <a:cubicBezTo>
                  <a:pt x="2412889" y="2481987"/>
                  <a:pt x="2316311" y="2578565"/>
                  <a:pt x="2197177" y="2578565"/>
                </a:cubicBezTo>
                <a:lnTo>
                  <a:pt x="215712" y="2578565"/>
                </a:lnTo>
                <a:cubicBezTo>
                  <a:pt x="96578" y="2578565"/>
                  <a:pt x="0" y="2481987"/>
                  <a:pt x="0" y="2362853"/>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C21B458C-5D84-4369-A93D-3C2939E41A96}"/>
              </a:ext>
            </a:extLst>
          </p:cNvPr>
          <p:cNvSpPr txBox="1"/>
          <p:nvPr/>
        </p:nvSpPr>
        <p:spPr>
          <a:xfrm>
            <a:off x="9067532" y="3753581"/>
            <a:ext cx="2076450" cy="1200329"/>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000000"/>
                </a:solidFill>
                <a:ea typeface="宋体" panose="02010600030101010101" pitchFamily="2" charset="-122"/>
                <a:cs typeface="宋体" panose="02010600030101010101" pitchFamily="2" charset="-122"/>
              </a:rPr>
              <a:t>大部分人旅行之后不会有记录的习惯</a:t>
            </a:r>
            <a:endParaRPr lang="zh-CN" altLang="zh-CN" sz="2400" b="1" dirty="0">
              <a:solidFill>
                <a:srgbClr val="000000"/>
              </a:solidFill>
              <a:effectLst/>
              <a:ea typeface="宋体" panose="02010600030101010101" pitchFamily="2" charset="-122"/>
              <a:cs typeface="宋体" panose="02010600030101010101" pitchFamily="2" charset="-122"/>
            </a:endParaRPr>
          </a:p>
        </p:txBody>
      </p:sp>
      <p:sp>
        <p:nvSpPr>
          <p:cNvPr id="49" name="文本框 48">
            <a:extLst>
              <a:ext uri="{FF2B5EF4-FFF2-40B4-BE49-F238E27FC236}">
                <a16:creationId xmlns:a16="http://schemas.microsoft.com/office/drawing/2014/main" id="{9DAA02E1-57C4-4B7A-9A70-E767DDFF77CE}"/>
              </a:ext>
            </a:extLst>
          </p:cNvPr>
          <p:cNvSpPr txBox="1"/>
          <p:nvPr/>
        </p:nvSpPr>
        <p:spPr>
          <a:xfrm>
            <a:off x="650183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03</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50" name="文本框 49">
            <a:extLst>
              <a:ext uri="{FF2B5EF4-FFF2-40B4-BE49-F238E27FC236}">
                <a16:creationId xmlns:a16="http://schemas.microsoft.com/office/drawing/2014/main" id="{709CCADC-AF99-4769-B90E-DA04DECDBF76}"/>
              </a:ext>
            </a:extLst>
          </p:cNvPr>
          <p:cNvSpPr txBox="1"/>
          <p:nvPr/>
        </p:nvSpPr>
        <p:spPr>
          <a:xfrm>
            <a:off x="6844975" y="5456194"/>
            <a:ext cx="1085850" cy="261610"/>
          </a:xfrm>
          <a:prstGeom prst="rect">
            <a:avLst/>
          </a:prstGeom>
          <a:noFill/>
        </p:spPr>
        <p:txBody>
          <a:bodyPr wrap="square" rtlCol="0">
            <a:spAutoFit/>
          </a:bodyPr>
          <a:lstStyle/>
          <a:p>
            <a:pPr algn="ctr"/>
            <a:r>
              <a:rPr lang="zh-CN" altLang="en-US" sz="1100" dirty="0">
                <a:solidFill>
                  <a:srgbClr val="BBDED7"/>
                </a:solidFill>
              </a:rPr>
              <a:t>◆◆◇◆</a:t>
            </a:r>
          </a:p>
        </p:txBody>
      </p:sp>
      <p:sp>
        <p:nvSpPr>
          <p:cNvPr id="58" name="文本框 57">
            <a:extLst>
              <a:ext uri="{FF2B5EF4-FFF2-40B4-BE49-F238E27FC236}">
                <a16:creationId xmlns:a16="http://schemas.microsoft.com/office/drawing/2014/main" id="{51CC8D7E-2588-4F63-82A4-B49BEE60865C}"/>
              </a:ext>
            </a:extLst>
          </p:cNvPr>
          <p:cNvSpPr txBox="1"/>
          <p:nvPr/>
        </p:nvSpPr>
        <p:spPr>
          <a:xfrm>
            <a:off x="6271627" y="3722846"/>
            <a:ext cx="2277110" cy="1568450"/>
          </a:xfrm>
          <a:prstGeom prst="rect">
            <a:avLst/>
          </a:prstGeom>
          <a:noFill/>
        </p:spPr>
        <p:txBody>
          <a:bodyPr wrap="square" rtlCol="0">
            <a:spAutoFit/>
          </a:bodyPr>
          <a:lstStyle>
            <a:defPPr>
              <a:defRPr lang="zh-CN"/>
            </a:defPPr>
            <a:lvl1pPr algn="ct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b="1" dirty="0">
                <a:solidFill>
                  <a:srgbClr val="000000"/>
                </a:solidFill>
                <a:effectLst/>
                <a:ea typeface="宋体" panose="02010600030101010101" pitchFamily="2" charset="-122"/>
                <a:cs typeface="宋体" panose="02010600030101010101" pitchFamily="2" charset="-122"/>
              </a:rPr>
              <a:t>行程制定流程繁琐</a:t>
            </a:r>
            <a:r>
              <a:rPr lang="zh-CN" altLang="en-US" sz="2400" b="1" dirty="0">
                <a:solidFill>
                  <a:srgbClr val="000000"/>
                </a:solidFill>
                <a:effectLst/>
                <a:ea typeface="宋体" panose="02010600030101010101" pitchFamily="2" charset="-122"/>
                <a:cs typeface="宋体" panose="02010600030101010101" pitchFamily="2" charset="-122"/>
              </a:rPr>
              <a:t>，且内容为大多为商业化景点</a:t>
            </a:r>
          </a:p>
        </p:txBody>
      </p:sp>
      <p:sp>
        <p:nvSpPr>
          <p:cNvPr id="61" name="文本框 60">
            <a:extLst>
              <a:ext uri="{FF2B5EF4-FFF2-40B4-BE49-F238E27FC236}">
                <a16:creationId xmlns:a16="http://schemas.microsoft.com/office/drawing/2014/main" id="{33B73353-3443-4AB7-A894-A9E2EE19D750}"/>
              </a:ext>
            </a:extLst>
          </p:cNvPr>
          <p:cNvSpPr txBox="1"/>
          <p:nvPr/>
        </p:nvSpPr>
        <p:spPr>
          <a:xfrm>
            <a:off x="9187886" y="2413466"/>
            <a:ext cx="177212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rPr>
              <a:t>04</a:t>
            </a:r>
            <a:endParaRPr lang="zh-CN" altLang="en-US" sz="4000" dirty="0">
              <a:solidFill>
                <a:schemeClr val="bg1"/>
              </a:solidFill>
              <a:latin typeface="胡晓波男神体" panose="02010600030101010101" pitchFamily="2" charset="-122"/>
              <a:ea typeface="胡晓波男神体" panose="02010600030101010101" pitchFamily="2" charset="-122"/>
              <a:cs typeface="胡晓波男神体" panose="02010600030101010101" pitchFamily="2" charset="-122"/>
            </a:endParaRPr>
          </a:p>
        </p:txBody>
      </p:sp>
      <p:sp>
        <p:nvSpPr>
          <p:cNvPr id="62" name="文本框 61">
            <a:extLst>
              <a:ext uri="{FF2B5EF4-FFF2-40B4-BE49-F238E27FC236}">
                <a16:creationId xmlns:a16="http://schemas.microsoft.com/office/drawing/2014/main" id="{8A865C50-8DF0-414D-A1E5-A15FF95D96A5}"/>
              </a:ext>
            </a:extLst>
          </p:cNvPr>
          <p:cNvSpPr txBox="1"/>
          <p:nvPr/>
        </p:nvSpPr>
        <p:spPr>
          <a:xfrm>
            <a:off x="9531025" y="5456194"/>
            <a:ext cx="1085850" cy="261610"/>
          </a:xfrm>
          <a:prstGeom prst="rect">
            <a:avLst/>
          </a:prstGeom>
          <a:noFill/>
        </p:spPr>
        <p:txBody>
          <a:bodyPr wrap="square" rtlCol="0">
            <a:spAutoFit/>
          </a:bodyPr>
          <a:lstStyle/>
          <a:p>
            <a:pPr algn="ctr"/>
            <a:r>
              <a:rPr lang="zh-CN" altLang="en-US" sz="1100" dirty="0">
                <a:solidFill>
                  <a:srgbClr val="ECE19C"/>
                </a:solidFill>
              </a:rPr>
              <a:t>◆◆◆◇</a:t>
            </a:r>
          </a:p>
        </p:txBody>
      </p:sp>
    </p:spTree>
    <p:extLst>
      <p:ext uri="{BB962C8B-B14F-4D97-AF65-F5344CB8AC3E}">
        <p14:creationId xmlns:p14="http://schemas.microsoft.com/office/powerpoint/2010/main" val="3227945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P spid="48"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388600" y="5941589"/>
            <a:ext cx="1657839" cy="1530127"/>
            <a:chOff x="8885376" y="5164013"/>
            <a:chExt cx="3034063" cy="2800333"/>
          </a:xfrm>
        </p:grpSpPr>
        <p:sp>
          <p:nvSpPr>
            <p:cNvPr id="5" name="直角三角形 4"/>
            <p:cNvSpPr/>
            <p:nvPr/>
          </p:nvSpPr>
          <p:spPr>
            <a:xfrm rot="8100000">
              <a:off x="9136352" y="6002632"/>
              <a:ext cx="1710742" cy="1710742"/>
            </a:xfrm>
            <a:prstGeom prst="rtTriangle">
              <a:avLst/>
            </a:prstGeom>
            <a:solidFill>
              <a:srgbClr val="FAE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8100000">
              <a:off x="9687933" y="5820784"/>
              <a:ext cx="2074437" cy="2074437"/>
            </a:xfrm>
            <a:prstGeom prst="rtTriangle">
              <a:avLst/>
            </a:prstGeom>
            <a:solidFill>
              <a:srgbClr val="FE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8100000">
              <a:off x="8885376" y="5751653"/>
              <a:ext cx="2212693" cy="2212693"/>
            </a:xfrm>
            <a:prstGeom prst="rtTriangle">
              <a:avLst/>
            </a:prstGeom>
            <a:noFill/>
            <a:ln w="28575">
              <a:solidFill>
                <a:srgbClr val="FE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79326" y="5164013"/>
              <a:ext cx="940113" cy="968624"/>
            </a:xfrm>
            <a:prstGeom prst="line">
              <a:avLst/>
            </a:prstGeom>
            <a:ln w="28575">
              <a:solidFill>
                <a:srgbClr val="8AC6D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0800000">
            <a:off x="149318" y="-660400"/>
            <a:ext cx="1761281" cy="1625600"/>
            <a:chOff x="8885376" y="5164013"/>
            <a:chExt cx="3034063" cy="2800333"/>
          </a:xfrm>
        </p:grpSpPr>
        <p:sp>
          <p:nvSpPr>
            <p:cNvPr id="12" name="直角三角形 11"/>
            <p:cNvSpPr/>
            <p:nvPr/>
          </p:nvSpPr>
          <p:spPr>
            <a:xfrm rot="8100000">
              <a:off x="8885376" y="5751653"/>
              <a:ext cx="2212693" cy="2212693"/>
            </a:xfrm>
            <a:prstGeom prst="rtTriangle">
              <a:avLst/>
            </a:prstGeom>
            <a:noFill/>
            <a:ln w="28575">
              <a:solidFill>
                <a:srgbClr val="8AC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8100000">
              <a:off x="9136352" y="6002632"/>
              <a:ext cx="1710742" cy="1710742"/>
            </a:xfrm>
            <a:prstGeom prst="rtTriangle">
              <a:avLst/>
            </a:prstGeom>
            <a:solidFill>
              <a:srgbClr val="8A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8100000">
              <a:off x="9687933" y="5820784"/>
              <a:ext cx="2074437" cy="2074437"/>
            </a:xfrm>
            <a:prstGeom prst="rtTriangle">
              <a:avLst/>
            </a:prstGeom>
            <a:solidFill>
              <a:srgbClr val="BB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979326" y="5164013"/>
              <a:ext cx="940113" cy="968624"/>
            </a:xfrm>
            <a:prstGeom prst="line">
              <a:avLst/>
            </a:prstGeom>
            <a:ln w="28575">
              <a:solidFill>
                <a:srgbClr val="FEB6B9"/>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a:off x="6541619" y="2726972"/>
            <a:ext cx="453390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542649" y="4115894"/>
            <a:ext cx="453390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541619" y="1831254"/>
            <a:ext cx="2760508" cy="523220"/>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pPr algn="ctr"/>
            <a:r>
              <a:rPr lang="zh-CN" altLang="en-US" sz="2800" b="1" dirty="0">
                <a:latin typeface="宋体" panose="02010600030101010101" pitchFamily="2" charset="-122"/>
                <a:ea typeface="宋体" panose="02010600030101010101" pitchFamily="2" charset="-122"/>
              </a:rPr>
              <a:t>使用人数</a:t>
            </a:r>
            <a:r>
              <a:rPr lang="en-US" altLang="zh-CN" sz="2800" b="1" dirty="0">
                <a:solidFill>
                  <a:srgbClr val="FF0000"/>
                </a:solidFill>
                <a:latin typeface="宋体" panose="02010600030101010101" pitchFamily="2" charset="-122"/>
                <a:ea typeface="宋体" panose="02010600030101010101" pitchFamily="2" charset="-122"/>
              </a:rPr>
              <a:t>30</a:t>
            </a:r>
            <a:r>
              <a:rPr lang="zh-CN" altLang="en-US" sz="2800" b="1" dirty="0">
                <a:solidFill>
                  <a:srgbClr val="FF0000"/>
                </a:solidFill>
                <a:latin typeface="宋体" panose="02010600030101010101" pitchFamily="2" charset="-122"/>
                <a:ea typeface="宋体" panose="02010600030101010101" pitchFamily="2" charset="-122"/>
              </a:rPr>
              <a:t>万</a:t>
            </a:r>
            <a:r>
              <a:rPr lang="zh-CN" altLang="en-US" sz="2800" b="1" dirty="0">
                <a:latin typeface="宋体" panose="02010600030101010101" pitchFamily="2" charset="-122"/>
                <a:ea typeface="宋体" panose="02010600030101010101" pitchFamily="2" charset="-122"/>
              </a:rPr>
              <a:t>＋</a:t>
            </a:r>
          </a:p>
        </p:txBody>
      </p:sp>
      <p:sp>
        <p:nvSpPr>
          <p:cNvPr id="33" name="文本框 32"/>
          <p:cNvSpPr txBox="1"/>
          <p:nvPr/>
        </p:nvSpPr>
        <p:spPr>
          <a:xfrm>
            <a:off x="6485837" y="2698786"/>
            <a:ext cx="4645463" cy="1660070"/>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它是一款充满生活元素的手账制作</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APP</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，可以看出使用者也达到了十万级别，这对于一个小众的手账圈而言以及是一个较为庞大的使用规模，同时也可以看出人们对于电子手账的需求。</a:t>
            </a:r>
          </a:p>
          <a:p>
            <a:pPr algn="ctr"/>
            <a:endParaRPr lang="en-US" altLang="zh-CN" sz="1300" dirty="0"/>
          </a:p>
        </p:txBody>
      </p:sp>
      <p:grpSp>
        <p:nvGrpSpPr>
          <p:cNvPr id="28" name="组合 27"/>
          <p:cNvGrpSpPr/>
          <p:nvPr/>
        </p:nvGrpSpPr>
        <p:grpSpPr>
          <a:xfrm>
            <a:off x="680382" y="3075197"/>
            <a:ext cx="1772128" cy="2185257"/>
            <a:chOff x="2321423" y="3086712"/>
            <a:chExt cx="1772128" cy="2185257"/>
          </a:xfrm>
        </p:grpSpPr>
        <p:sp>
          <p:nvSpPr>
            <p:cNvPr id="30" name="文本框 29"/>
            <p:cNvSpPr txBox="1"/>
            <p:nvPr/>
          </p:nvSpPr>
          <p:spPr>
            <a:xfrm>
              <a:off x="2321423" y="3086712"/>
              <a:ext cx="1772128" cy="369332"/>
            </a:xfrm>
            <a:prstGeom prst="rect">
              <a:avLst/>
            </a:prstGeom>
            <a:noFill/>
          </p:spPr>
          <p:txBody>
            <a:bodyPr wrap="square" rtlCol="0">
              <a:spAutoFit/>
            </a:bodyPr>
            <a:lstStyle>
              <a:defPPr>
                <a:defRPr lang="zh-CN"/>
              </a:defPPr>
              <a:lvl1pPr>
                <a:defRPr sz="1600">
                  <a:solidFill>
                    <a:schemeClr val="tx1">
                      <a:lumMod val="75000"/>
                      <a:lumOff val="25000"/>
                    </a:schemeClr>
                  </a:solidFill>
                  <a:latin typeface="汉仪中宋S" panose="00020600040101010101" pitchFamily="18" charset="-122"/>
                  <a:ea typeface="汉仪中宋S" panose="00020600040101010101" pitchFamily="18" charset="-122"/>
                </a:defRPr>
              </a:lvl1pPr>
            </a:lstStyle>
            <a:p>
              <a:r>
                <a:rPr lang="zh-CN" altLang="en-US" sz="1800" dirty="0">
                  <a:solidFill>
                    <a:schemeClr val="bg1"/>
                  </a:solidFill>
                </a:rPr>
                <a:t>市场数据分析</a:t>
              </a:r>
            </a:p>
          </p:txBody>
        </p:sp>
        <p:sp>
          <p:nvSpPr>
            <p:cNvPr id="31" name="文本框 30"/>
            <p:cNvSpPr txBox="1"/>
            <p:nvPr/>
          </p:nvSpPr>
          <p:spPr>
            <a:xfrm>
              <a:off x="2321424" y="3404150"/>
              <a:ext cx="1669117" cy="1867819"/>
            </a:xfrm>
            <a:prstGeom prst="rect">
              <a:avLst/>
            </a:prstGeom>
            <a:noFill/>
          </p:spPr>
          <p:txBody>
            <a:bodyPr wrap="square" rtlCol="0">
              <a:spAutoFit/>
            </a:bodyPr>
            <a:lstStyle>
              <a:defPPr>
                <a:defRPr lang="zh-CN"/>
              </a:defPPr>
              <a:lvl1pPr>
                <a:lnSpc>
                  <a:spcPct val="150000"/>
                </a:lnSpc>
                <a:defRPr sz="1200">
                  <a:solidFill>
                    <a:schemeClr val="bg1">
                      <a:lumMod val="50000"/>
                    </a:schemeClr>
                  </a:solidFill>
                  <a:latin typeface="汉仪中宋S" panose="00020600040101010101" pitchFamily="18" charset="-122"/>
                  <a:ea typeface="汉仪中宋S" panose="00020600040101010101" pitchFamily="18" charset="-122"/>
                  <a:cs typeface="Calibri" panose="020F0502020204030204" pitchFamily="34" charset="0"/>
                </a:defRPr>
              </a:lvl1pPr>
            </a:lstStyle>
            <a:p>
              <a:r>
                <a:rPr lang="zh-CN" altLang="en-US" sz="1300" dirty="0">
                  <a:solidFill>
                    <a:schemeClr val="bg1"/>
                  </a:solidFill>
                </a:rPr>
                <a:t>点击此处请输入文本内容点击此处请输入文本内容点击此处请输入文本内容点击此处请输入文本内容点击此处请输入文本</a:t>
              </a:r>
              <a:endParaRPr lang="en-US" altLang="zh-CN" sz="1300" dirty="0">
                <a:solidFill>
                  <a:schemeClr val="bg1"/>
                </a:solidFill>
              </a:endParaRPr>
            </a:p>
          </p:txBody>
        </p:sp>
      </p:grpSp>
      <p:grpSp>
        <p:nvGrpSpPr>
          <p:cNvPr id="22" name="组合 21"/>
          <p:cNvGrpSpPr/>
          <p:nvPr/>
        </p:nvGrpSpPr>
        <p:grpSpPr>
          <a:xfrm>
            <a:off x="6739554" y="4538085"/>
            <a:ext cx="419367" cy="321099"/>
            <a:chOff x="9406059" y="3871250"/>
            <a:chExt cx="276292" cy="211550"/>
          </a:xfrm>
          <a:effectLst/>
        </p:grpSpPr>
        <p:sp>
          <p:nvSpPr>
            <p:cNvPr id="41" name="Rectangle 53"/>
            <p:cNvSpPr/>
            <p:nvPr/>
          </p:nvSpPr>
          <p:spPr>
            <a:xfrm>
              <a:off x="9427943" y="3998909"/>
              <a:ext cx="42858" cy="42858"/>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2" name="Rectangle 54"/>
            <p:cNvSpPr/>
            <p:nvPr/>
          </p:nvSpPr>
          <p:spPr>
            <a:xfrm>
              <a:off x="9489950" y="3955140"/>
              <a:ext cx="43770" cy="8662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3" name="Rectangle 55"/>
            <p:cNvSpPr/>
            <p:nvPr/>
          </p:nvSpPr>
          <p:spPr>
            <a:xfrm>
              <a:off x="9554691" y="3914107"/>
              <a:ext cx="42857" cy="127661"/>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4" name="Rectangle 56"/>
            <p:cNvSpPr/>
            <p:nvPr/>
          </p:nvSpPr>
          <p:spPr>
            <a:xfrm>
              <a:off x="9617609" y="3871250"/>
              <a:ext cx="42858" cy="170517"/>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sp>
          <p:nvSpPr>
            <p:cNvPr id="45" name="Rectangle 57"/>
            <p:cNvSpPr/>
            <p:nvPr/>
          </p:nvSpPr>
          <p:spPr>
            <a:xfrm>
              <a:off x="9406059" y="4060915"/>
              <a:ext cx="276292" cy="21885"/>
            </a:xfrm>
            <a:prstGeom prst="rect">
              <a:avLst/>
            </a:prstGeom>
            <a:solidFill>
              <a:srgbClr val="FFFFFF"/>
            </a:solidFill>
            <a:ln w="12700" cap="flat">
              <a:noFill/>
              <a:miter lim="400000"/>
            </a:ln>
            <a:effectLst/>
          </p:spPr>
          <p:txBody>
            <a:bodyPr wrap="square" lIns="45720" tIns="45720" rIns="45720" bIns="45720" numCol="1" anchor="t">
              <a:noAutofit/>
            </a:bodyPr>
            <a:lstStyle/>
            <a:p>
              <a:endParaRPr sz="900"/>
            </a:p>
          </p:txBody>
        </p:sp>
      </p:grpSp>
      <p:sp>
        <p:nvSpPr>
          <p:cNvPr id="29" name="Freeform 14"/>
          <p:cNvSpPr/>
          <p:nvPr/>
        </p:nvSpPr>
        <p:spPr>
          <a:xfrm>
            <a:off x="6781355" y="5495169"/>
            <a:ext cx="365962" cy="332145"/>
          </a:xfrm>
          <a:custGeom>
            <a:avLst/>
            <a:gdLst/>
            <a:ahLst/>
            <a:cxnLst>
              <a:cxn ang="0">
                <a:pos x="wd2" y="hd2"/>
              </a:cxn>
              <a:cxn ang="5400000">
                <a:pos x="wd2" y="hd2"/>
              </a:cxn>
              <a:cxn ang="10800000">
                <a:pos x="wd2" y="hd2"/>
              </a:cxn>
              <a:cxn ang="16200000">
                <a:pos x="wd2" y="hd2"/>
              </a:cxn>
            </a:cxnLst>
            <a:rect l="0" t="0" r="r" b="b"/>
            <a:pathLst>
              <a:path w="21600" h="21600" extrusionOk="0">
                <a:moveTo>
                  <a:pt x="19889" y="16180"/>
                </a:moveTo>
                <a:lnTo>
                  <a:pt x="19889" y="9897"/>
                </a:lnTo>
                <a:lnTo>
                  <a:pt x="11620" y="9897"/>
                </a:lnTo>
                <a:lnTo>
                  <a:pt x="11620" y="5420"/>
                </a:lnTo>
                <a:lnTo>
                  <a:pt x="13331" y="5420"/>
                </a:lnTo>
                <a:lnTo>
                  <a:pt x="13331" y="0"/>
                </a:lnTo>
                <a:lnTo>
                  <a:pt x="8269" y="0"/>
                </a:lnTo>
                <a:lnTo>
                  <a:pt x="8269" y="5420"/>
                </a:lnTo>
                <a:lnTo>
                  <a:pt x="9980" y="5420"/>
                </a:lnTo>
                <a:lnTo>
                  <a:pt x="9980" y="9897"/>
                </a:lnTo>
                <a:lnTo>
                  <a:pt x="1711" y="9897"/>
                </a:lnTo>
                <a:lnTo>
                  <a:pt x="1711" y="16180"/>
                </a:lnTo>
                <a:lnTo>
                  <a:pt x="0" y="16180"/>
                </a:lnTo>
                <a:lnTo>
                  <a:pt x="0" y="21600"/>
                </a:lnTo>
                <a:lnTo>
                  <a:pt x="4919" y="21600"/>
                </a:lnTo>
                <a:lnTo>
                  <a:pt x="4919" y="16180"/>
                </a:lnTo>
                <a:lnTo>
                  <a:pt x="3350" y="16180"/>
                </a:lnTo>
                <a:lnTo>
                  <a:pt x="3350" y="11703"/>
                </a:lnTo>
                <a:lnTo>
                  <a:pt x="9980" y="11703"/>
                </a:lnTo>
                <a:lnTo>
                  <a:pt x="9980" y="16180"/>
                </a:lnTo>
                <a:lnTo>
                  <a:pt x="8269" y="16180"/>
                </a:lnTo>
                <a:lnTo>
                  <a:pt x="8269" y="21600"/>
                </a:lnTo>
                <a:lnTo>
                  <a:pt x="13331" y="21600"/>
                </a:lnTo>
                <a:lnTo>
                  <a:pt x="13331" y="16180"/>
                </a:lnTo>
                <a:lnTo>
                  <a:pt x="11620" y="16180"/>
                </a:lnTo>
                <a:lnTo>
                  <a:pt x="11620" y="11703"/>
                </a:lnTo>
                <a:lnTo>
                  <a:pt x="18250" y="11703"/>
                </a:lnTo>
                <a:lnTo>
                  <a:pt x="18250" y="16180"/>
                </a:lnTo>
                <a:lnTo>
                  <a:pt x="16681" y="16180"/>
                </a:lnTo>
                <a:lnTo>
                  <a:pt x="16681" y="21600"/>
                </a:lnTo>
                <a:lnTo>
                  <a:pt x="21600" y="21600"/>
                </a:lnTo>
                <a:lnTo>
                  <a:pt x="21600" y="16180"/>
                </a:lnTo>
                <a:lnTo>
                  <a:pt x="19889" y="16180"/>
                </a:lnTo>
                <a:close/>
              </a:path>
            </a:pathLst>
          </a:custGeom>
          <a:solidFill>
            <a:schemeClr val="bg1"/>
          </a:solidFill>
          <a:ln w="12700" cap="flat">
            <a:noFill/>
            <a:miter lim="400000"/>
          </a:ln>
          <a:effectLst/>
        </p:spPr>
        <p:txBody>
          <a:bodyPr wrap="square" lIns="45720" tIns="45720" rIns="45720" bIns="45720" numCol="1" anchor="t">
            <a:noAutofit/>
          </a:bodyPr>
          <a:lstStyle/>
          <a:p>
            <a:endParaRPr sz="900"/>
          </a:p>
        </p:txBody>
      </p:sp>
      <p:pic>
        <p:nvPicPr>
          <p:cNvPr id="47" name="图片 46">
            <a:extLst>
              <a:ext uri="{FF2B5EF4-FFF2-40B4-BE49-F238E27FC236}">
                <a16:creationId xmlns:a16="http://schemas.microsoft.com/office/drawing/2014/main" id="{0D621D43-F5C9-46B1-8403-990066083362}"/>
              </a:ext>
            </a:extLst>
          </p:cNvPr>
          <p:cNvPicPr>
            <a:picLocks noChangeAspect="1"/>
          </p:cNvPicPr>
          <p:nvPr/>
        </p:nvPicPr>
        <p:blipFill>
          <a:blip r:embed="rId2"/>
          <a:stretch>
            <a:fillRect/>
          </a:stretch>
        </p:blipFill>
        <p:spPr>
          <a:xfrm>
            <a:off x="229233" y="1659707"/>
            <a:ext cx="6192938" cy="3888336"/>
          </a:xfrm>
          <a:prstGeom prst="rect">
            <a:avLst/>
          </a:prstGeom>
        </p:spPr>
      </p:pic>
      <p:sp>
        <p:nvSpPr>
          <p:cNvPr id="2" name="矩形 1">
            <a:extLst>
              <a:ext uri="{FF2B5EF4-FFF2-40B4-BE49-F238E27FC236}">
                <a16:creationId xmlns:a16="http://schemas.microsoft.com/office/drawing/2014/main" id="{DB72EC8B-6A70-4A61-96F1-45E3A7C7EFDB}"/>
              </a:ext>
            </a:extLst>
          </p:cNvPr>
          <p:cNvSpPr/>
          <p:nvPr/>
        </p:nvSpPr>
        <p:spPr>
          <a:xfrm>
            <a:off x="2294567" y="3012821"/>
            <a:ext cx="451452" cy="22109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FC5CA659-5F16-4C3F-93AF-9D487573712C}"/>
              </a:ext>
            </a:extLst>
          </p:cNvPr>
          <p:cNvSpPr txBox="1"/>
          <p:nvPr/>
        </p:nvSpPr>
        <p:spPr>
          <a:xfrm>
            <a:off x="1824491" y="81987"/>
            <a:ext cx="1933234" cy="584775"/>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宋体" panose="02010600030101010101" pitchFamily="2" charset="-122"/>
                <a:ea typeface="宋体" panose="02010600030101010101" pitchFamily="2" charset="-122"/>
              </a:rPr>
              <a:t>市场分析</a:t>
            </a:r>
          </a:p>
        </p:txBody>
      </p:sp>
      <p:sp>
        <p:nvSpPr>
          <p:cNvPr id="54" name="文本框 53">
            <a:extLst>
              <a:ext uri="{FF2B5EF4-FFF2-40B4-BE49-F238E27FC236}">
                <a16:creationId xmlns:a16="http://schemas.microsoft.com/office/drawing/2014/main" id="{210DFE22-0041-49E4-822E-E59B19C06974}"/>
              </a:ext>
            </a:extLst>
          </p:cNvPr>
          <p:cNvSpPr txBox="1"/>
          <p:nvPr/>
        </p:nvSpPr>
        <p:spPr>
          <a:xfrm>
            <a:off x="4993437" y="309503"/>
            <a:ext cx="1933234" cy="430887"/>
          </a:xfrm>
          <a:prstGeom prst="rect">
            <a:avLst/>
          </a:prstGeom>
          <a:noFill/>
        </p:spPr>
        <p:txBody>
          <a:bodyPr wrap="square" rtlCol="0">
            <a:spAutoFit/>
          </a:bodyPr>
          <a:lstStyle/>
          <a:p>
            <a:pPr algn="ctr"/>
            <a:r>
              <a:rPr lang="zh-CN" altLang="en-US" sz="2200" b="1" dirty="0">
                <a:solidFill>
                  <a:schemeClr val="tx1">
                    <a:lumMod val="65000"/>
                    <a:lumOff val="35000"/>
                  </a:schemeClr>
                </a:solidFill>
                <a:latin typeface="宋体" panose="02010600030101010101" pitchFamily="2" charset="-122"/>
                <a:ea typeface="宋体" panose="02010600030101010101" pitchFamily="2" charset="-122"/>
              </a:rPr>
              <a:t>手账市场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d0c7d7d-e5b6-4e00-bfa0-71d2c5f8a8f8}"/>
  <p:tag name="TABLE_ENDDRAG_ORIGIN_RECT" val="445*269"/>
  <p:tag name="TABLE_ENDDRAG_RECT" val="266*219*445*26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92,&quot;width&quot;:84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1845</Words>
  <Application>Microsoft Office PowerPoint</Application>
  <PresentationFormat>宽屏</PresentationFormat>
  <Paragraphs>324</Paragraphs>
  <Slides>35</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35</vt:i4>
      </vt:variant>
    </vt:vector>
  </HeadingPairs>
  <TitlesOfParts>
    <vt:vector size="51" baseType="lpstr">
      <vt:lpstr>汉仪中宋简</vt:lpstr>
      <vt:lpstr>方正姚体</vt:lpstr>
      <vt:lpstr>汉仪中宋S</vt:lpstr>
      <vt:lpstr>隶书</vt:lpstr>
      <vt:lpstr>汉仪润圆-65简</vt:lpstr>
      <vt:lpstr>汉仪菱心体简</vt:lpstr>
      <vt:lpstr>Arial</vt:lpstr>
      <vt:lpstr>华文行楷</vt:lpstr>
      <vt:lpstr>宋体</vt:lpstr>
      <vt:lpstr>微软雅黑</vt:lpstr>
      <vt:lpstr>胡晓波男神体</vt:lpstr>
      <vt:lpstr>Calibri</vt:lpstr>
      <vt:lpstr>等线</vt:lpstr>
      <vt:lpstr>Helvetica</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jiayi</cp:lastModifiedBy>
  <cp:revision>22</cp:revision>
  <dcterms:created xsi:type="dcterms:W3CDTF">2020-10-05T12:49:00Z</dcterms:created>
  <dcterms:modified xsi:type="dcterms:W3CDTF">2021-12-21T08:01:55Z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KSOTemplateUUID">
    <vt:lpwstr>v1.0_mb_vlUZ+EuRxltzWN5zESi5Rw==</vt:lpwstr>
  </property>
  <property fmtid="{D5CDD505-2E9C-101B-9397-08002B2CF9AE}" pid="4" name="ICV">
    <vt:lpwstr>E3D5DA02577A4F898F94D8B3224D7759</vt:lpwstr>
  </property>
</Properties>
</file>